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Ubuntu"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01" autoAdjust="0"/>
  </p:normalViewPr>
  <p:slideViewPr>
    <p:cSldViewPr snapToGrid="0">
      <p:cViewPr varScale="1">
        <p:scale>
          <a:sx n="63" d="100"/>
          <a:sy n="63" d="100"/>
        </p:scale>
        <p:origin x="1370"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eded31f0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eded31f0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eded31f0a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eded31f0a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The environment is a flat square world without any obstacles, surrounded by impassable walls.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ba831d8b3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ba831d8b3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In simulated ecosystem, 3 species, 2 agents.</a:t>
            </a:r>
          </a:p>
          <a:p>
            <a:pPr marL="228600" lvl="0" indent="-228600" algn="l" rtl="0">
              <a:spcBef>
                <a:spcPts val="0"/>
              </a:spcBef>
              <a:spcAft>
                <a:spcPts val="0"/>
              </a:spcAft>
              <a:buAutoNum type="arabicPeriod"/>
            </a:pPr>
            <a:r>
              <a:rPr lang="en-GB" dirty="0"/>
              <a:t>Each agent has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ba831d8b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dba831d8b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The first sensor is a vision like sensor called a </a:t>
            </a:r>
            <a:r>
              <a:rPr lang="en-GB" dirty="0" err="1"/>
              <a:t>raycast</a:t>
            </a:r>
            <a:r>
              <a:rPr lang="en-GB" dirty="0"/>
              <a:t>.</a:t>
            </a:r>
          </a:p>
          <a:p>
            <a:pPr marL="228600" lvl="0" indent="-228600" algn="l" rtl="0">
              <a:spcBef>
                <a:spcPts val="0"/>
              </a:spcBef>
              <a:spcAft>
                <a:spcPts val="0"/>
              </a:spcAft>
              <a:buAutoNum type="arabicPeriod"/>
            </a:pPr>
            <a:r>
              <a:rPr lang="en-GB" dirty="0"/>
              <a:t>At each timestep, 150 rays evenly distributed.</a:t>
            </a:r>
          </a:p>
          <a:p>
            <a:pPr marL="228600" lvl="0" indent="-228600" algn="l" rtl="0">
              <a:spcBef>
                <a:spcPts val="0"/>
              </a:spcBef>
              <a:spcAft>
                <a:spcPts val="0"/>
              </a:spcAft>
              <a:buAutoNum type="arabicPeriod"/>
            </a:pPr>
            <a:r>
              <a:rPr lang="en-GB" dirty="0"/>
              <a:t>If a ray hit, it reports back which object that was hit and at which distance relative to the observation radius.</a:t>
            </a:r>
          </a:p>
          <a:p>
            <a:pPr marL="228600" lvl="0" indent="-228600" algn="l" rtl="0">
              <a:spcBef>
                <a:spcPts val="0"/>
              </a:spcBef>
              <a:spcAft>
                <a:spcPts val="0"/>
              </a:spcAft>
              <a:buAutoNum type="arabicPeriod"/>
            </a:pPr>
            <a:r>
              <a:rPr lang="en-GB" dirty="0"/>
              <a:t>A complete observation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dba831d8b3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dba831d8b3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Smell, complement, more preprocessed, easier to interpret. Pass through other objects.</a:t>
            </a:r>
            <a:endParaRPr dirty="0"/>
          </a:p>
          <a:p>
            <a:pPr marL="457200" lvl="0" indent="-298450" algn="l" rtl="0">
              <a:spcBef>
                <a:spcPts val="0"/>
              </a:spcBef>
              <a:spcAft>
                <a:spcPts val="0"/>
              </a:spcAft>
              <a:buSzPts val="1100"/>
              <a:buAutoNum type="arabicPeriod"/>
            </a:pPr>
            <a:r>
              <a:rPr lang="sv" dirty="0"/>
              <a:t>Each agent, set of smellable objects</a:t>
            </a:r>
          </a:p>
          <a:p>
            <a:pPr marL="457200" lvl="0" indent="-298450" algn="l" rtl="0">
              <a:spcBef>
                <a:spcPts val="0"/>
              </a:spcBef>
              <a:spcAft>
                <a:spcPts val="0"/>
              </a:spcAft>
              <a:buSzPts val="1100"/>
              <a:buAutoNum type="arabicPeriod"/>
            </a:pPr>
            <a:r>
              <a:rPr lang="sv" dirty="0"/>
              <a:t>Smell the closest object of each type if within radius</a:t>
            </a:r>
            <a:endParaRPr dirty="0"/>
          </a:p>
          <a:p>
            <a:pPr marL="457200" lvl="0" indent="-298450" algn="l" rtl="0">
              <a:spcBef>
                <a:spcPts val="0"/>
              </a:spcBef>
              <a:spcAft>
                <a:spcPts val="0"/>
              </a:spcAft>
              <a:buSzPts val="1100"/>
              <a:buAutoNum type="arabicPeriod"/>
            </a:pPr>
            <a:r>
              <a:rPr lang="sv" dirty="0"/>
              <a:t>Magnitude. Angle.</a:t>
            </a: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ba831d8b3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ba831d8b3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sv" dirty="0"/>
              <a:t>1. Homeostatic variables refers to the internal variables that the body tries to regulate and keep within a certain range in order to function. Such as energy, water levels and temperature.</a:t>
            </a:r>
          </a:p>
          <a:p>
            <a:pPr marL="158750" lvl="0" indent="0" algn="l" rtl="0">
              <a:spcBef>
                <a:spcPts val="0"/>
              </a:spcBef>
              <a:spcAft>
                <a:spcPts val="0"/>
              </a:spcAft>
              <a:buSzPts val="1100"/>
              <a:buNone/>
            </a:pPr>
            <a:r>
              <a:rPr lang="sv" dirty="0"/>
              <a:t>2. The agent observes its homeostatic variables.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dba831d8b3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dba831d8b3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At each timestep the three most recent observations for each sensor is observed.</a:t>
            </a:r>
          </a:p>
          <a:p>
            <a:pPr marL="228600" lvl="0" indent="-228600" algn="l" rtl="0">
              <a:spcBef>
                <a:spcPts val="0"/>
              </a:spcBef>
              <a:spcAft>
                <a:spcPts val="0"/>
              </a:spcAft>
              <a:buAutoNum type="arabicPeriod"/>
            </a:pPr>
            <a:r>
              <a:rPr lang="en-GB" dirty="0"/>
              <a:t>Possibly to infer movement of objects and </a:t>
            </a:r>
            <a:r>
              <a:rPr lang="en-GB" dirty="0" err="1"/>
              <a:t>homeostatics</a:t>
            </a:r>
            <a:r>
              <a:rPr lang="en-GB" dirty="0"/>
              <a: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ba831d8b3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ba831d8b3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Each timestep, two discrete actions.</a:t>
            </a:r>
            <a:endParaRPr dirty="0"/>
          </a:p>
          <a:p>
            <a:pPr marL="457200" lvl="0" indent="-298450" algn="l" rtl="0">
              <a:spcBef>
                <a:spcPts val="0"/>
              </a:spcBef>
              <a:spcAft>
                <a:spcPts val="0"/>
              </a:spcAft>
              <a:buSzPts val="1100"/>
              <a:buAutoNum type="arabicPeriod"/>
            </a:pPr>
            <a:r>
              <a:rPr lang="sv" dirty="0"/>
              <a:t>Wolf faster, outrun.</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dba831d8b3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dba831d8b3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The agents only have one homeostatic variable, energy.</a:t>
            </a:r>
          </a:p>
          <a:p>
            <a:pPr marL="158750" lvl="0" indent="0" algn="l" rtl="0">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dba831d8b3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dba831d8b3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Consist of NN</a:t>
            </a:r>
            <a:endParaRPr dirty="0"/>
          </a:p>
          <a:p>
            <a:pPr marL="457200" lvl="0" indent="-298450" algn="l" rtl="0">
              <a:spcBef>
                <a:spcPts val="0"/>
              </a:spcBef>
              <a:spcAft>
                <a:spcPts val="0"/>
              </a:spcAft>
              <a:buSzPts val="1100"/>
              <a:buAutoNum type="arabicPeriod"/>
            </a:pPr>
            <a:r>
              <a:rPr lang="sv" dirty="0"/>
              <a:t>Input, output</a:t>
            </a:r>
            <a:endParaRPr dirty="0"/>
          </a:p>
          <a:p>
            <a:pPr marL="457200" lvl="0" indent="-298450" algn="l" rtl="0">
              <a:spcBef>
                <a:spcPts val="0"/>
              </a:spcBef>
              <a:spcAft>
                <a:spcPts val="0"/>
              </a:spcAft>
              <a:buSzPts val="1100"/>
              <a:buAutoNum type="arabicPeriod"/>
            </a:pPr>
            <a:r>
              <a:rPr lang="sv" dirty="0"/>
              <a:t>The brain trained to select actions. Maximize cumulative reward.</a:t>
            </a:r>
          </a:p>
          <a:p>
            <a:pPr marL="457200" lvl="0" indent="-298450" algn="l" rtl="0">
              <a:spcBef>
                <a:spcPts val="0"/>
              </a:spcBef>
              <a:spcAft>
                <a:spcPts val="0"/>
              </a:spcAft>
              <a:buSzPts val="1100"/>
              <a:buAutoNum type="arabicPeriod"/>
            </a:pPr>
            <a:r>
              <a:rPr lang="sv" dirty="0"/>
              <a:t>Each edge and node has a weight and a bias.</a:t>
            </a:r>
            <a:endParaRPr dirty="0"/>
          </a:p>
          <a:p>
            <a:pPr marL="457200" lvl="0" indent="-298450" algn="l" rtl="0">
              <a:spcBef>
                <a:spcPts val="0"/>
              </a:spcBef>
              <a:spcAft>
                <a:spcPts val="0"/>
              </a:spcAft>
              <a:buSzPts val="1100"/>
              <a:buAutoNum type="arabicPeriod"/>
            </a:pPr>
            <a:r>
              <a:rPr lang="sv" dirty="0"/>
              <a:t>Training means optimize the values of weights and biases of nodes and edges.</a:t>
            </a:r>
            <a:endParaRPr dirty="0"/>
          </a:p>
          <a:p>
            <a:pPr marL="457200" lvl="0" indent="-298450" algn="l" rtl="0">
              <a:spcBef>
                <a:spcPts val="0"/>
              </a:spcBef>
              <a:spcAft>
                <a:spcPts val="0"/>
              </a:spcAft>
              <a:buSzPts val="1100"/>
              <a:buAutoNum type="arabicPeriod"/>
            </a:pPr>
            <a:r>
              <a:rPr lang="sv" dirty="0"/>
              <a:t>Use PPO. State of art RL algorithm known for its good convergence properties.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dba831d8b3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dba831d8b3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a:t>Reproduction not based on meetings.</a:t>
            </a:r>
            <a:endParaRPr/>
          </a:p>
          <a:p>
            <a:pPr marL="457200" lvl="0" indent="-298450" algn="l" rtl="0">
              <a:spcBef>
                <a:spcPts val="0"/>
              </a:spcBef>
              <a:spcAft>
                <a:spcPts val="0"/>
              </a:spcAft>
              <a:buSzPts val="1100"/>
              <a:buAutoNum type="arabicPeriod"/>
            </a:pPr>
            <a:r>
              <a:rPr lang="sv"/>
              <a:t>Each agent probability to give offspring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b69811777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b69811777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Ultimate goal- virtual.</a:t>
            </a:r>
            <a:endParaRPr dirty="0"/>
          </a:p>
          <a:p>
            <a:pPr marL="457200" lvl="0" indent="-298450" algn="l" rtl="0">
              <a:spcBef>
                <a:spcPts val="0"/>
              </a:spcBef>
              <a:spcAft>
                <a:spcPts val="0"/>
              </a:spcAft>
              <a:buSzPts val="1100"/>
              <a:buAutoNum type="arabicPeriod"/>
            </a:pPr>
            <a:r>
              <a:rPr lang="sv" dirty="0"/>
              <a:t>Virtual twin – experiments. What happens to one species when we alter some thing. W</a:t>
            </a:r>
            <a:r>
              <a:rPr lang="en-GB" dirty="0"/>
              <a:t>h</a:t>
            </a:r>
            <a:r>
              <a:rPr lang="sv" dirty="0"/>
              <a:t>at if we cut down all the trees or setup a fence. We could also train robots to act in environment which are then inserted to the real world.</a:t>
            </a:r>
            <a:endParaRPr dirty="0"/>
          </a:p>
          <a:p>
            <a:pPr marL="457200" lvl="0" indent="-298450" algn="l" rtl="0">
              <a:spcBef>
                <a:spcPts val="0"/>
              </a:spcBef>
              <a:spcAft>
                <a:spcPts val="0"/>
              </a:spcAft>
              <a:buSzPts val="1100"/>
              <a:buAutoNum type="arabicPeriod"/>
            </a:pPr>
            <a:r>
              <a:rPr lang="sv" dirty="0"/>
              <a:t>Not there yet. Intelligence lacking. Need to adapt to huge number of different situations to mimic the apadtive behavior of real world animals.</a:t>
            </a:r>
            <a:endParaRPr dirty="0"/>
          </a:p>
          <a:p>
            <a:pPr marL="457200" lvl="0" indent="-298450" algn="l" rtl="0">
              <a:spcBef>
                <a:spcPts val="0"/>
              </a:spcBef>
              <a:spcAft>
                <a:spcPts val="0"/>
              </a:spcAft>
              <a:buSzPts val="1100"/>
              <a:buAutoNum type="arabicPeriod"/>
            </a:pPr>
            <a:r>
              <a:rPr lang="sv" dirty="0"/>
              <a:t>Recent developments in RL have taken us further to this goal and seem like a promising approach that we will explore in this thesis.</a:t>
            </a: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dba831d8b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dba831d8b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MARL.</a:t>
            </a:r>
          </a:p>
          <a:p>
            <a:pPr marL="457200" lvl="0" indent="-298450" algn="l" rtl="0">
              <a:spcBef>
                <a:spcPts val="0"/>
              </a:spcBef>
              <a:spcAft>
                <a:spcPts val="0"/>
              </a:spcAft>
              <a:buSzPts val="1100"/>
              <a:buAutoNum type="arabicPeriod"/>
            </a:pPr>
            <a:r>
              <a:rPr lang="sv" dirty="0"/>
              <a:t>Each agent tries to find optimal behavior, but this changes as other agents change their behavior... Not a static environment.</a:t>
            </a:r>
          </a:p>
          <a:p>
            <a:pPr marL="457200" lvl="0" indent="-298450" algn="l" rtl="0">
              <a:spcBef>
                <a:spcPts val="0"/>
              </a:spcBef>
              <a:spcAft>
                <a:spcPts val="0"/>
              </a:spcAft>
              <a:buSzPts val="1100"/>
              <a:buAutoNum type="arabicPeriod"/>
            </a:pPr>
            <a:r>
              <a:rPr lang="sv" dirty="0"/>
              <a:t>Many different schedules.</a:t>
            </a:r>
            <a:endParaRPr dirty="0"/>
          </a:p>
          <a:p>
            <a:pPr marL="457200" lvl="0" indent="-298450" algn="l" rtl="0">
              <a:spcBef>
                <a:spcPts val="0"/>
              </a:spcBef>
              <a:spcAft>
                <a:spcPts val="0"/>
              </a:spcAft>
              <a:buSzPts val="1100"/>
              <a:buAutoNum type="arabicPeriod"/>
            </a:pPr>
            <a:r>
              <a:rPr lang="sv" dirty="0"/>
              <a:t>Cecentralized learning, decentralized execution.</a:t>
            </a:r>
            <a:endParaRPr dirty="0"/>
          </a:p>
          <a:p>
            <a:pPr marL="457200" lvl="0" indent="-298450" algn="l" rtl="0">
              <a:spcBef>
                <a:spcPts val="0"/>
              </a:spcBef>
              <a:spcAft>
                <a:spcPts val="0"/>
              </a:spcAft>
              <a:buSzPts val="1100"/>
              <a:buAutoNum type="arabicPeriod"/>
            </a:pPr>
            <a:r>
              <a:rPr lang="sv" dirty="0"/>
              <a:t>Each specie individual brain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e0348c256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e0348c256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a:t>RL</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dba831d8b3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dba831d8b3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Behavioral science consider two types of reward systems.</a:t>
            </a:r>
            <a:endParaRPr dirty="0"/>
          </a:p>
          <a:p>
            <a:pPr marL="457200" lvl="0" indent="-298450" algn="l" rtl="0">
              <a:spcBef>
                <a:spcPts val="0"/>
              </a:spcBef>
              <a:spcAft>
                <a:spcPts val="0"/>
              </a:spcAft>
              <a:buSzPts val="1100"/>
              <a:buAutoNum type="arabicPeriod"/>
            </a:pPr>
            <a:r>
              <a:rPr lang="sv" dirty="0"/>
              <a:t>In RL typically only external. Used to anticipate things that may lead to good states, such as the smell of food.</a:t>
            </a:r>
          </a:p>
          <a:p>
            <a:pPr marL="457200" lvl="0" indent="-298450" algn="l" rtl="0">
              <a:spcBef>
                <a:spcPts val="0"/>
              </a:spcBef>
              <a:spcAft>
                <a:spcPts val="0"/>
              </a:spcAft>
              <a:buSzPts val="1100"/>
              <a:buAutoNum type="arabicPeriod"/>
            </a:pPr>
            <a:r>
              <a:rPr lang="sv" dirty="0"/>
              <a:t>Homeostatic regulation on the other hand. Directly considers internal state. Rewarding actions that brings homeostatic variables closer to optimal values.</a:t>
            </a:r>
            <a:endParaRPr dirty="0"/>
          </a:p>
          <a:p>
            <a:pPr marL="457200" lvl="0" indent="-298450" algn="l" rtl="0">
              <a:spcBef>
                <a:spcPts val="0"/>
              </a:spcBef>
              <a:spcAft>
                <a:spcPts val="0"/>
              </a:spcAft>
              <a:buSzPts val="1100"/>
              <a:buAutoNum type="arabicPeriod"/>
            </a:pPr>
            <a:r>
              <a:rPr lang="sv" dirty="0"/>
              <a:t>We consider a combination of the two, Happiness Network.</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dba831d8b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dba831d8b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7350" lvl="0" indent="-228600" algn="l" rtl="0">
              <a:spcBef>
                <a:spcPts val="0"/>
              </a:spcBef>
              <a:spcAft>
                <a:spcPts val="0"/>
              </a:spcAft>
              <a:buSzPts val="1100"/>
              <a:buAutoNum type="arabicPeriod"/>
            </a:pPr>
            <a:r>
              <a:rPr lang="sv" dirty="0"/>
              <a:t>Constructing a Happiness function is a research topic in itself.</a:t>
            </a:r>
          </a:p>
          <a:p>
            <a:pPr marL="387350" lvl="0" indent="-228600" algn="l" rtl="0">
              <a:spcBef>
                <a:spcPts val="0"/>
              </a:spcBef>
              <a:spcAft>
                <a:spcPts val="0"/>
              </a:spcAft>
              <a:buSzPts val="1100"/>
              <a:buAutoNum type="arabicPeriod"/>
            </a:pPr>
            <a:r>
              <a:rPr lang="sv" dirty="0"/>
              <a:t>We were actually three master thesis groups working with simulated ecosystems...</a:t>
            </a:r>
          </a:p>
          <a:p>
            <a:pPr marL="387350" lvl="0" indent="-228600" algn="l" rtl="0">
              <a:spcBef>
                <a:spcPts val="0"/>
              </a:spcBef>
              <a:spcAft>
                <a:spcPts val="0"/>
              </a:spcAft>
              <a:buSzPts val="1100"/>
              <a:buAutoNum type="arabicPeriod"/>
            </a:pPr>
            <a:r>
              <a:rPr lang="sv" dirty="0"/>
              <a:t>One considered the construction Happiness.</a:t>
            </a:r>
          </a:p>
          <a:p>
            <a:pPr marL="387350" lvl="0" indent="-228600" algn="l" rtl="0">
              <a:spcBef>
                <a:spcPts val="0"/>
              </a:spcBef>
              <a:spcAft>
                <a:spcPts val="0"/>
              </a:spcAft>
              <a:buSzPts val="1100"/>
              <a:buAutoNum type="arabicPeriod"/>
            </a:pPr>
            <a:r>
              <a:rPr lang="sv" dirty="0"/>
              <a:t>My happiness builds upon the same concept but with a different way of combining the two.</a:t>
            </a:r>
          </a:p>
          <a:p>
            <a:pPr marL="457200" lvl="0" indent="-298450" algn="l" rtl="0">
              <a:spcBef>
                <a:spcPts val="0"/>
              </a:spcBef>
              <a:spcAft>
                <a:spcPts val="0"/>
              </a:spcAft>
              <a:buSzPts val="1100"/>
              <a:buAutoNum type="arabicPeriod"/>
            </a:pPr>
            <a:endParaRPr lang="sv" dirty="0"/>
          </a:p>
          <a:p>
            <a:pPr marL="457200" lvl="0" indent="-298450" algn="l" rtl="0">
              <a:spcBef>
                <a:spcPts val="0"/>
              </a:spcBef>
              <a:spcAft>
                <a:spcPts val="0"/>
              </a:spcAft>
              <a:buSzPts val="1100"/>
              <a:buAutoNum type="arabicPeriod"/>
            </a:pPr>
            <a:r>
              <a:rPr lang="sv" dirty="0"/>
              <a:t>The Happiness function, two terms.</a:t>
            </a:r>
          </a:p>
          <a:p>
            <a:pPr marL="457200" lvl="0" indent="-298450" algn="l" rtl="0">
              <a:spcBef>
                <a:spcPts val="0"/>
              </a:spcBef>
              <a:spcAft>
                <a:spcPts val="0"/>
              </a:spcAft>
              <a:buSzPts val="1100"/>
              <a:buAutoNum type="arabicPeriod"/>
            </a:pPr>
            <a:r>
              <a:rPr lang="sv" dirty="0"/>
              <a:t>Value of energy from 0 to 1 with 1 being optimal</a:t>
            </a:r>
          </a:p>
          <a:p>
            <a:pPr marL="457200" lvl="0" indent="-298450" algn="l" rtl="0">
              <a:spcBef>
                <a:spcPts val="0"/>
              </a:spcBef>
              <a:spcAft>
                <a:spcPts val="0"/>
              </a:spcAft>
              <a:buSzPts val="1100"/>
              <a:buAutoNum type="arabicPeriod"/>
            </a:pPr>
            <a:r>
              <a:rPr lang="sv" dirty="0"/>
              <a:t>Associated happiness for this homeostatic variable has domain 0 to 1, where happiness changes more rapidly when the variable is close to 0.</a:t>
            </a:r>
          </a:p>
          <a:p>
            <a:pPr marL="457200" lvl="0" indent="-298450" algn="l" rtl="0">
              <a:spcBef>
                <a:spcPts val="0"/>
              </a:spcBef>
              <a:spcAft>
                <a:spcPts val="0"/>
              </a:spcAft>
              <a:buSzPts val="1100"/>
              <a:buAutoNum type="arabicPeriod"/>
            </a:pPr>
            <a:endParaRPr lang="sv" dirty="0"/>
          </a:p>
          <a:p>
            <a:pPr marL="457200" lvl="0" indent="-298450" algn="l" rtl="0">
              <a:spcBef>
                <a:spcPts val="0"/>
              </a:spcBef>
              <a:spcAft>
                <a:spcPts val="0"/>
              </a:spcAft>
              <a:buSzPts val="1100"/>
              <a:buAutoNum type="arabicPeriod"/>
            </a:pPr>
            <a:r>
              <a:rPr lang="sv" dirty="0"/>
              <a:t>Good and bad smells. </a:t>
            </a:r>
          </a:p>
          <a:p>
            <a:pPr marL="457200" lvl="0" indent="-298450" algn="l" rtl="0">
              <a:spcBef>
                <a:spcPts val="0"/>
              </a:spcBef>
              <a:spcAft>
                <a:spcPts val="0"/>
              </a:spcAft>
              <a:buSzPts val="1100"/>
              <a:buAutoNum type="arabicPeriod"/>
            </a:pPr>
            <a:r>
              <a:rPr lang="sv" dirty="0"/>
              <a:t>Good smell proporional to magnitude of smell of food and how hungry</a:t>
            </a:r>
          </a:p>
          <a:p>
            <a:pPr marL="457200" lvl="0" indent="-298450" algn="l" rtl="0">
              <a:spcBef>
                <a:spcPts val="0"/>
              </a:spcBef>
              <a:spcAft>
                <a:spcPts val="0"/>
              </a:spcAft>
              <a:buSzPts val="1100"/>
              <a:buAutoNum type="arabicPeriod"/>
            </a:pPr>
            <a:r>
              <a:rPr lang="sv" dirty="0"/>
              <a:t>Bad smell is magnitude of smell of predators.</a:t>
            </a:r>
            <a:endParaRPr dirty="0"/>
          </a:p>
          <a:p>
            <a:pPr marL="457200" lvl="0" indent="-298450" algn="l" rtl="0">
              <a:spcBef>
                <a:spcPts val="0"/>
              </a:spcBef>
              <a:spcAft>
                <a:spcPts val="0"/>
              </a:spcAft>
              <a:buSzPts val="1100"/>
              <a:buAutoNum type="arabicPeriod"/>
            </a:pPr>
            <a:r>
              <a:rPr lang="sv" dirty="0"/>
              <a:t>Addtional to. Death</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ba831d8b3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ba831d8b3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complete happiness network. Gives reward</a:t>
            </a:r>
          </a:p>
          <a:p>
            <a:pPr marL="0" lvl="0" indent="0" algn="l" rtl="0">
              <a:spcBef>
                <a:spcPts val="0"/>
              </a:spcBef>
              <a:spcAft>
                <a:spcPts val="0"/>
              </a:spcAft>
              <a:buNone/>
            </a:pPr>
            <a:r>
              <a:rPr lang="en-GB" dirty="0"/>
              <a:t>Difference in happiness compared with previous timestep.</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dba831d8b3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dba831d8b3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a:t>Simulations, two phases</a:t>
            </a:r>
            <a:endParaRPr/>
          </a:p>
          <a:p>
            <a:pPr marL="457200" lvl="0" indent="-298450" algn="l" rtl="0">
              <a:spcBef>
                <a:spcPts val="0"/>
              </a:spcBef>
              <a:spcAft>
                <a:spcPts val="0"/>
              </a:spcAft>
              <a:buSzPts val="1100"/>
              <a:buAutoNum type="arabicPeriod"/>
            </a:pPr>
            <a:r>
              <a:rPr lang="sv"/>
              <a:t>Pretraining, fixed populations. Get brain for each specie. Run for around 10 million steps.</a:t>
            </a:r>
            <a:endParaRPr/>
          </a:p>
          <a:p>
            <a:pPr marL="457200" lvl="0" indent="-298450" algn="l" rtl="0">
              <a:spcBef>
                <a:spcPts val="0"/>
              </a:spcBef>
              <a:spcAft>
                <a:spcPts val="0"/>
              </a:spcAft>
              <a:buSzPts val="1100"/>
              <a:buAutoNum type="arabicPeriod"/>
            </a:pPr>
            <a:r>
              <a:rPr lang="sv"/>
              <a:t>Population experiments, initialized with brains. Run with around 100k steps.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deded31f0a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deded31f0a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dba831d8b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dba831d8b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Here 4 different population simulations initialized</a:t>
            </a:r>
          </a:p>
          <a:p>
            <a:pPr marL="457200" lvl="0" indent="-298450" algn="l" rtl="0">
              <a:spcBef>
                <a:spcPts val="0"/>
              </a:spcBef>
              <a:spcAft>
                <a:spcPts val="0"/>
              </a:spcAft>
              <a:buSzPts val="1100"/>
              <a:buAutoNum type="arabicPeriod"/>
            </a:pPr>
            <a:r>
              <a:rPr lang="sv" dirty="0"/>
              <a:t>Cycles. Stochastic. One reason, not infinite population sizes. Secondly, decision making of spatially distributed agents gives non deterministic system. This is confirmed in other research.</a:t>
            </a:r>
            <a:endParaRPr dirty="0"/>
          </a:p>
          <a:p>
            <a:pPr marL="457200" lvl="0" indent="-298450" algn="l" rtl="0">
              <a:spcBef>
                <a:spcPts val="0"/>
              </a:spcBef>
              <a:spcAft>
                <a:spcPts val="0"/>
              </a:spcAft>
              <a:buSzPts val="1100"/>
              <a:buAutoNum type="arabicPeriod"/>
            </a:pPr>
            <a:r>
              <a:rPr lang="sv" dirty="0"/>
              <a:t>Random policy agent does not exhibit cycles.</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dba831d8b3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dba831d8b3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Estimate the functional response. How eating rates changes with changing food density.</a:t>
            </a:r>
          </a:p>
          <a:p>
            <a:pPr marL="228600" lvl="0" indent="-228600" algn="l" rtl="0">
              <a:spcBef>
                <a:spcPts val="0"/>
              </a:spcBef>
              <a:spcAft>
                <a:spcPts val="0"/>
              </a:spcAft>
              <a:buAutoNum type="arabicPeriod"/>
            </a:pPr>
            <a:r>
              <a:rPr lang="en-GB" dirty="0"/>
              <a:t>What we do is: Fix amount of food and measure how much that has been eaten.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e0348c256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e0348c256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sv" dirty="0"/>
              <a:t>Interestingly, for the predation rate e, it gets lower when the density of deers increases.</a:t>
            </a:r>
          </a:p>
          <a:p>
            <a:pPr marL="228600" lvl="0" indent="-228600" algn="l" rtl="0">
              <a:spcBef>
                <a:spcPts val="0"/>
              </a:spcBef>
              <a:spcAft>
                <a:spcPts val="0"/>
              </a:spcAft>
              <a:buAutoNum type="arabicPeriod"/>
            </a:pPr>
            <a:r>
              <a:rPr lang="sv" dirty="0"/>
              <a:t>Deer living in.. </a:t>
            </a:r>
            <a:r>
              <a:rPr lang="en-GB" dirty="0"/>
              <a:t>S</a:t>
            </a:r>
            <a:r>
              <a:rPr lang="sv" dirty="0"/>
              <a:t>maller risk of predation</a:t>
            </a:r>
          </a:p>
          <a:p>
            <a:pPr marL="228600" lvl="0" indent="-228600" algn="l" rtl="0">
              <a:spcBef>
                <a:spcPts val="0"/>
              </a:spcBef>
              <a:spcAft>
                <a:spcPts val="0"/>
              </a:spcAft>
              <a:buAutoNum type="arabicPeriod"/>
            </a:pPr>
            <a:r>
              <a:rPr lang="sv" dirty="0"/>
              <a:t>In contrast. The LV assumes that the risk of predation is constant. Increasing deer... </a:t>
            </a:r>
            <a:r>
              <a:rPr lang="en-GB" dirty="0"/>
              <a:t>I</a:t>
            </a:r>
            <a:r>
              <a:rPr lang="sv" dirty="0"/>
              <a:t>ncreasing killing at equal rate.</a:t>
            </a:r>
          </a:p>
          <a:p>
            <a:pPr marL="228600" lvl="0" indent="-228600" algn="l" rtl="0">
              <a:spcBef>
                <a:spcPts val="0"/>
              </a:spcBef>
              <a:spcAft>
                <a:spcPts val="0"/>
              </a:spcAft>
              <a:buAutoNum type="arabicPeriod"/>
            </a:pPr>
            <a:r>
              <a:rPr lang="sv" dirty="0"/>
              <a:t>But our measurements show that the functional response is nonlinear.</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dd8bd3781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dd8bd3781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GB" dirty="0">
                <a:solidFill>
                  <a:schemeClr val="dk1"/>
                </a:solidFill>
              </a:rPr>
              <a:t>Predator prey ecosystem consisting of three different species</a:t>
            </a:r>
            <a:endParaRPr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dba831d8b3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dba831d8b3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To estimate the numerical response for </a:t>
            </a:r>
            <a:r>
              <a:rPr lang="en-GB" dirty="0" err="1"/>
              <a:t>deers</a:t>
            </a:r>
            <a:r>
              <a:rPr lang="en-GB" dirty="0"/>
              <a:t>. No wolves</a:t>
            </a:r>
          </a:p>
          <a:p>
            <a:pPr marL="228600" lvl="0" indent="-228600" algn="l" rtl="0">
              <a:spcBef>
                <a:spcPts val="0"/>
              </a:spcBef>
              <a:spcAft>
                <a:spcPts val="0"/>
              </a:spcAft>
              <a:buAutoNum type="arabicPeriod"/>
            </a:pPr>
            <a:r>
              <a:rPr lang="en-GB" dirty="0"/>
              <a:t>Get the aggregate growth rate r.</a:t>
            </a:r>
          </a:p>
          <a:p>
            <a:pPr marL="228600" lvl="0" indent="-228600" algn="l" rtl="0">
              <a:spcBef>
                <a:spcPts val="0"/>
              </a:spcBef>
              <a:spcAft>
                <a:spcPts val="0"/>
              </a:spcAft>
              <a:buAutoNum type="arabicPeriod"/>
            </a:pPr>
            <a:r>
              <a:rPr lang="en-GB" dirty="0"/>
              <a:t>By measuring the population changes at different fixed grass densities x. We get (</a:t>
            </a:r>
            <a:r>
              <a:rPr lang="en-GB" dirty="0" err="1"/>
              <a:t>r,x</a:t>
            </a:r>
            <a:r>
              <a:rPr lang="en-GB" dirty="0"/>
              <a:t>) tuples.</a:t>
            </a:r>
          </a:p>
          <a:p>
            <a:pPr marL="228600" lvl="0" indent="-228600" algn="l" rtl="0">
              <a:spcBef>
                <a:spcPts val="0"/>
              </a:spcBef>
              <a:spcAft>
                <a:spcPts val="0"/>
              </a:spcAft>
              <a:buAutoNum type="arabicPeriod"/>
            </a:pPr>
            <a:r>
              <a:rPr lang="en-GB" dirty="0"/>
              <a:t>These are used to fit the linear equation for r which gives us an estimation of c and d.</a:t>
            </a:r>
          </a:p>
          <a:p>
            <a:pPr marL="228600" lvl="0" indent="-228600" algn="l" rtl="0">
              <a:spcBef>
                <a:spcPts val="0"/>
              </a:spcBef>
              <a:spcAft>
                <a:spcPts val="0"/>
              </a:spcAft>
              <a:buAutoNum type="arabicPeriod"/>
            </a:pPr>
            <a:r>
              <a:rPr lang="en-GB" dirty="0"/>
              <a:t>The exact same procedure is done for f and g by fixing deer densities and measuring wolf population changes.</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dba831d8b3_1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dba831d8b3_1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To the left, </a:t>
            </a:r>
            <a:r>
              <a:rPr lang="en-GB" dirty="0" err="1"/>
              <a:t>logartihmized</a:t>
            </a:r>
            <a:r>
              <a:rPr lang="en-GB" dirty="0"/>
              <a:t> population size as function of step.</a:t>
            </a:r>
          </a:p>
          <a:p>
            <a:pPr marL="228600" lvl="0" indent="-228600" algn="l" rtl="0">
              <a:spcBef>
                <a:spcPts val="0"/>
              </a:spcBef>
              <a:spcAft>
                <a:spcPts val="0"/>
              </a:spcAft>
              <a:buAutoNum type="arabicPeriod"/>
            </a:pPr>
            <a:r>
              <a:rPr lang="en-GB" dirty="0"/>
              <a:t>Linear, means exponential changes in population, similar to what the LV model assumes.</a:t>
            </a:r>
          </a:p>
          <a:p>
            <a:pPr marL="228600" lvl="0" indent="-228600" algn="l" rtl="0">
              <a:spcBef>
                <a:spcPts val="0"/>
              </a:spcBef>
              <a:spcAft>
                <a:spcPts val="0"/>
              </a:spcAft>
              <a:buAutoNum type="arabicPeriod"/>
            </a:pPr>
            <a:r>
              <a:rPr lang="en-GB" dirty="0"/>
              <a:t>However, non-linear numerical response for r.</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dba831d8b3_1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dba831d8b3_1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1. This is even more apparent for the wolves.</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e0348c256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e0348c256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If food population larger than 20, the growth rate starts to converge.  </a:t>
            </a:r>
          </a:p>
          <a:p>
            <a:pPr marL="228600" lvl="0" indent="-228600" algn="l" rtl="0">
              <a:spcBef>
                <a:spcPts val="0"/>
              </a:spcBef>
              <a:spcAft>
                <a:spcPts val="0"/>
              </a:spcAft>
              <a:buAutoNum type="arabicPeriod"/>
            </a:pPr>
            <a:r>
              <a:rPr lang="en-GB" dirty="0"/>
              <a:t>Throwing more food at them than this will not make the population grow much faster.</a:t>
            </a:r>
          </a:p>
          <a:p>
            <a:pPr marL="228600" lvl="0" indent="-228600" algn="l" rtl="0">
              <a:spcBef>
                <a:spcPts val="0"/>
              </a:spcBef>
              <a:spcAft>
                <a:spcPts val="0"/>
              </a:spcAft>
              <a:buAutoNum type="arabicPeriod"/>
            </a:pPr>
            <a:r>
              <a:rPr lang="en-GB" dirty="0"/>
              <a:t>In contrast, the LV model assumes, more food means faster reproduction.</a:t>
            </a:r>
          </a:p>
          <a:p>
            <a:pPr marL="228600" lvl="0" indent="-228600" algn="l" rtl="0">
              <a:spcBef>
                <a:spcPts val="0"/>
              </a:spcBef>
              <a:spcAft>
                <a:spcPts val="0"/>
              </a:spcAft>
              <a:buAutoNum type="arabicPeriod"/>
            </a:pPr>
            <a:r>
              <a:rPr lang="en-GB" dirty="0"/>
              <a:t>But our measurements show that our numerical response is nonlinear.</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dba831d8b3_1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dba831d8b3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LÄS FRÅN SLIDE.</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dba831d8b3_1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dba831d8b3_1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LÄS FRÅN SLIDE</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dba831d8b3_1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dba831d8b3_1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A brief experiment of changing physical configurations for the prey was performed.</a:t>
            </a:r>
          </a:p>
          <a:p>
            <a:pPr marL="228600" lvl="0" indent="-228600" algn="l" rtl="0">
              <a:spcBef>
                <a:spcPts val="0"/>
              </a:spcBef>
              <a:spcAft>
                <a:spcPts val="0"/>
              </a:spcAft>
              <a:buAutoNum type="arabicPeriod"/>
            </a:pPr>
            <a:r>
              <a:rPr lang="en-GB" dirty="0"/>
              <a:t>The speed and metabolism of deer was altered and lifetime measured.</a:t>
            </a:r>
          </a:p>
          <a:p>
            <a:pPr marL="228600" lvl="0" indent="-228600" algn="l" rtl="0">
              <a:spcBef>
                <a:spcPts val="0"/>
              </a:spcBef>
              <a:spcAft>
                <a:spcPts val="0"/>
              </a:spcAft>
              <a:buAutoNum type="arabicPeriod"/>
            </a:pPr>
            <a:r>
              <a:rPr lang="en-GB" dirty="0"/>
              <a:t>The original setting was a deer had a speed of 4.</a:t>
            </a:r>
          </a:p>
          <a:p>
            <a:pPr marL="228600" lvl="0" indent="-228600" algn="l" rtl="0">
              <a:spcBef>
                <a:spcPts val="0"/>
              </a:spcBef>
              <a:spcAft>
                <a:spcPts val="0"/>
              </a:spcAft>
              <a:buAutoNum type="arabicPeriod"/>
            </a:pPr>
            <a:r>
              <a:rPr lang="en-GB" dirty="0"/>
              <a:t>Faster deer, longer lifetimes. Even when metabolism increased equally.</a:t>
            </a:r>
          </a:p>
          <a:p>
            <a:pPr marL="228600" lvl="0" indent="-228600" algn="l" rtl="0">
              <a:spcBef>
                <a:spcPts val="0"/>
              </a:spcBef>
              <a:spcAft>
                <a:spcPts val="0"/>
              </a:spcAft>
              <a:buAutoNum type="arabicPeriod"/>
            </a:pPr>
            <a:r>
              <a:rPr lang="en-GB" dirty="0"/>
              <a:t>The causes of death for each configuration was also monitored.</a:t>
            </a:r>
          </a:p>
          <a:p>
            <a:pPr marL="228600" lvl="0" indent="-228600" algn="l" rtl="0">
              <a:spcBef>
                <a:spcPts val="0"/>
              </a:spcBef>
              <a:spcAft>
                <a:spcPts val="0"/>
              </a:spcAft>
              <a:buAutoNum type="arabicPeriod"/>
            </a:pPr>
            <a:r>
              <a:rPr lang="en-GB" dirty="0"/>
              <a:t>Fastest vs slowest deer with equal metabolism had equal probability death but fastest had longer lifetime.</a:t>
            </a:r>
          </a:p>
          <a:p>
            <a:pPr marL="228600" lvl="0" indent="-228600" algn="l" rtl="0">
              <a:spcBef>
                <a:spcPts val="0"/>
              </a:spcBef>
              <a:spcAft>
                <a:spcPts val="0"/>
              </a:spcAft>
              <a:buAutoNum type="arabicPeriod"/>
            </a:pPr>
            <a:r>
              <a:rPr lang="en-GB" dirty="0"/>
              <a:t>Means that faster deer was both better at finding food and escaping wolves.</a:t>
            </a:r>
          </a:p>
          <a:p>
            <a:pPr marL="228600" lvl="0" indent="-228600" algn="l" rtl="0">
              <a:spcBef>
                <a:spcPts val="0"/>
              </a:spcBef>
              <a:spcAft>
                <a:spcPts val="0"/>
              </a:spcAft>
              <a:buAutoNum type="arabicPeriod"/>
            </a:pPr>
            <a:r>
              <a:rPr lang="en-GB" dirty="0"/>
              <a:t>This was mainly done as a showcase of what type of experiments that can be performed in a simulated ecosystem.</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dba831d8b3_1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dba831d8b3_1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A brief evaluation of my variant of the happiness network.</a:t>
            </a:r>
          </a:p>
          <a:p>
            <a:pPr marL="228600" lvl="0" indent="-228600" algn="l" rtl="0">
              <a:spcBef>
                <a:spcPts val="0"/>
              </a:spcBef>
              <a:spcAft>
                <a:spcPts val="0"/>
              </a:spcAft>
              <a:buAutoNum type="arabicPeriod"/>
            </a:pPr>
            <a:r>
              <a:rPr lang="en-GB" dirty="0"/>
              <a:t>Compared it with pure external signal +1 eat, -5 death</a:t>
            </a:r>
          </a:p>
          <a:p>
            <a:pPr marL="228600" lvl="0" indent="-228600" algn="l" rtl="0">
              <a:spcBef>
                <a:spcPts val="0"/>
              </a:spcBef>
              <a:spcAft>
                <a:spcPts val="0"/>
              </a:spcAft>
              <a:buAutoNum type="arabicPeriod"/>
            </a:pPr>
            <a:r>
              <a:rPr lang="en-GB" dirty="0"/>
              <a:t>Evaluated in three environments with different amount of wolves, 10, 50, 100 respectively.</a:t>
            </a:r>
          </a:p>
          <a:p>
            <a:pPr marL="228600" lvl="0" indent="-228600" algn="l" rtl="0">
              <a:spcBef>
                <a:spcPts val="0"/>
              </a:spcBef>
              <a:spcAft>
                <a:spcPts val="0"/>
              </a:spcAft>
              <a:buAutoNum type="arabicPeriod"/>
            </a:pPr>
            <a:r>
              <a:rPr lang="en-GB" dirty="0"/>
              <a:t>In the first, the pure external performs better.</a:t>
            </a:r>
          </a:p>
          <a:p>
            <a:pPr marL="228600" lvl="0" indent="-228600" algn="l" rtl="0">
              <a:spcBef>
                <a:spcPts val="0"/>
              </a:spcBef>
              <a:spcAft>
                <a:spcPts val="0"/>
              </a:spcAft>
              <a:buAutoNum type="arabicPeriod"/>
            </a:pPr>
            <a:r>
              <a:rPr lang="en-GB" dirty="0"/>
              <a:t>Second, where escaping predators and eating needs both to be considered, happiness better.</a:t>
            </a:r>
          </a:p>
          <a:p>
            <a:pPr marL="228600" lvl="0" indent="-228600" algn="l" rtl="0">
              <a:spcBef>
                <a:spcPts val="0"/>
              </a:spcBef>
              <a:spcAft>
                <a:spcPts val="0"/>
              </a:spcAft>
              <a:buAutoNum type="arabicPeriod"/>
            </a:pPr>
            <a:r>
              <a:rPr lang="en-GB" dirty="0"/>
              <a:t>In third, more equal again.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8. This shows the causes of death for the </a:t>
            </a:r>
            <a:r>
              <a:rPr lang="en-GB" dirty="0" err="1"/>
              <a:t>deers</a:t>
            </a:r>
            <a:r>
              <a:rPr lang="en-GB" dirty="0"/>
              <a:t>. </a:t>
            </a:r>
          </a:p>
          <a:p>
            <a:pPr marL="0" lvl="0" indent="0" algn="l" rtl="0">
              <a:spcBef>
                <a:spcPts val="0"/>
              </a:spcBef>
              <a:spcAft>
                <a:spcPts val="0"/>
              </a:spcAft>
              <a:buNone/>
            </a:pPr>
            <a:r>
              <a:rPr lang="en-GB" dirty="0"/>
              <a:t>9. In the first where there are 10 wolves, it is obvious that the deer trained with the external reward signal mainly dies from predation while the one trained with happiness dies almost exclusively from starvation.</a:t>
            </a:r>
          </a:p>
          <a:p>
            <a:pPr marL="0" lvl="0" indent="0" algn="l" rtl="0">
              <a:spcBef>
                <a:spcPts val="0"/>
              </a:spcBef>
              <a:spcAft>
                <a:spcPts val="0"/>
              </a:spcAft>
              <a:buNone/>
            </a:pPr>
            <a:r>
              <a:rPr lang="en-GB" dirty="0"/>
              <a:t>10. This shows that the different reward signals train the deer to prioritize different things.</a:t>
            </a:r>
          </a:p>
          <a:p>
            <a:pPr marL="0" lvl="0" indent="0" algn="l" rtl="0">
              <a:spcBef>
                <a:spcPts val="0"/>
              </a:spcBef>
              <a:spcAft>
                <a:spcPts val="0"/>
              </a:spcAft>
              <a:buNone/>
            </a:pPr>
            <a:r>
              <a:rPr lang="en-GB" dirty="0"/>
              <a:t>11. Overall, this might be an indication that he deer trained with happiness might perform better in environment where multiple objective needs to be fulfilled. However, a thorough examination needs to be done.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dee74da26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dee74da26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The simulated ecosystem with trained agents exhibit cyclic LV dynamics where random agents do not. </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The parameter response estimation shows that the functional and numerical responses are non-linear. Possibly due to more realistic dynamics.</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The simulation environment can be used to make many experiments which are hard to do in a real-world environment. Such as measuring changes when the physical properties are altered.</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The Happiness network might be a promising approach when the goal of the agents are multi-dimensional, such as many homeostatic variables, but are not much better than a simple reward system in these more simple environments.</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Building the simulation environment in the Unity game engine enables usage of prebuilt gameobjects, a physics game engine, wind, etc. It also give a visually rich environment which makes qualitative analysis easier.</a:t>
            </a:r>
            <a:endParaRPr sz="1500" dirty="0">
              <a:solidFill>
                <a:srgbClr val="434343"/>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1500" dirty="0">
              <a:solidFill>
                <a:srgbClr val="434343"/>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1500" dirty="0">
              <a:solidFill>
                <a:srgbClr val="434343"/>
              </a:solidFill>
              <a:latin typeface="Ubuntu"/>
              <a:ea typeface="Ubuntu"/>
              <a:cs typeface="Ubuntu"/>
              <a:sym typeface="Ubuntu"/>
            </a:endParaRPr>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ecc50ab8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ecc50ab8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The LV model is A MODEL. It is known to not be realistic. To evaluate whether the simulated environment is realistic, it has to be compared with the real world. However, we can still compare the simulation dynamics with the LV model to say something about some properties.</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The amount of research of the LV model is huge. Hard to find and cover all relevant articles. However, those related to RL I believe is mostly considered.</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Running the simulation in Unity makes the RL part possibly slower than other environments, such as a custom gridworld.</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Could maximally run with 500 agents simultaneously in Unity.</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Running experiments in a multi-agent simulation is very computationally demanding. Long simulation times. Fewer samples might make it harder to statistically verify result.</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Have only considered one happiness network configuration, it needs further exploration. </a:t>
            </a:r>
            <a:endParaRPr sz="1500" dirty="0">
              <a:solidFill>
                <a:srgbClr val="434343"/>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1500" dirty="0">
              <a:solidFill>
                <a:srgbClr val="434343"/>
              </a:solidFill>
              <a:latin typeface="Ubuntu"/>
              <a:ea typeface="Ubuntu"/>
              <a:cs typeface="Ubuntu"/>
              <a:sym typeface="Ubuntu"/>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d8bd3781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d8bd3781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lang="sv" dirty="0"/>
          </a:p>
          <a:p>
            <a:pPr marL="457200" lvl="0" indent="-298450" algn="l" rtl="0">
              <a:spcBef>
                <a:spcPts val="0"/>
              </a:spcBef>
              <a:spcAft>
                <a:spcPts val="0"/>
              </a:spcAft>
              <a:buSzPts val="1100"/>
              <a:buAutoNum type="arabicPeriod"/>
            </a:pPr>
            <a:r>
              <a:rPr lang="sv" dirty="0"/>
              <a:t>In the 1920s the Lotka Volterra predator prey equations was formulated for two species. Has since been extended to consider more species and altered in different ways.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sv" dirty="0"/>
              <a:t>The equations describe population dynamics with a set of differential equations.</a:t>
            </a:r>
          </a:p>
          <a:p>
            <a:pPr marL="457200" lvl="0" indent="-298450" algn="l" rtl="0">
              <a:spcBef>
                <a:spcPts val="0"/>
              </a:spcBef>
              <a:spcAft>
                <a:spcPts val="0"/>
              </a:spcAft>
              <a:buSzPts val="1100"/>
              <a:buAutoNum type="arabicPeriod"/>
            </a:pPr>
            <a:r>
              <a:rPr lang="sv" dirty="0"/>
              <a:t>We will consider a 3 species model</a:t>
            </a:r>
          </a:p>
          <a:p>
            <a:pPr marL="457200" lvl="0" indent="-298450" algn="l" rtl="0">
              <a:spcBef>
                <a:spcPts val="0"/>
              </a:spcBef>
              <a:spcAft>
                <a:spcPts val="0"/>
              </a:spcAft>
              <a:buSzPts val="1100"/>
              <a:buAutoNum type="arabicPeriod"/>
            </a:pPr>
            <a:r>
              <a:rPr lang="sv" dirty="0"/>
              <a:t>The LV predator prey 3 species, Grass, Deer, Wolves.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sv" dirty="0"/>
              <a:t>Each DE has a several terms, describing the growth and death rates.</a:t>
            </a:r>
          </a:p>
          <a:p>
            <a:pPr marL="0" lvl="0" indent="0" algn="l" rtl="0">
              <a:spcBef>
                <a:spcPts val="0"/>
              </a:spcBef>
              <a:spcAft>
                <a:spcPts val="0"/>
              </a:spcAft>
              <a:buNone/>
            </a:pPr>
            <a:endParaRPr dirty="0"/>
          </a:p>
          <a:p>
            <a:pPr marL="457200" lvl="0" indent="-298450" algn="l" rtl="0">
              <a:spcBef>
                <a:spcPts val="0"/>
              </a:spcBef>
              <a:spcAft>
                <a:spcPts val="0"/>
              </a:spcAft>
              <a:buSzPts val="1100"/>
              <a:buAutoNum type="arabicPeriod"/>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decc50ab8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decc50ab8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Huge amount of ways to make the environment more realistic. Multiple homeostatic variables, terrain, other sensors, etc.</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Happiness Network can be improved.</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Exploring the RL-part. Different algorithms, model-based etc.</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Further research in parameter responses with respect to more sophisticated models.</a:t>
            </a: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Different types of ecosystems. Here we considered predator-prey. Competitive models exist, where several species compete for common food resources. And combination of the two.</a:t>
            </a:r>
            <a:endParaRPr sz="1500" dirty="0">
              <a:solidFill>
                <a:srgbClr val="434343"/>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1500" dirty="0">
              <a:solidFill>
                <a:srgbClr val="434343"/>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1500" dirty="0">
              <a:solidFill>
                <a:srgbClr val="434343"/>
              </a:solidFill>
              <a:latin typeface="Ubuntu"/>
              <a:ea typeface="Ubuntu"/>
              <a:cs typeface="Ubuntu"/>
              <a:sym typeface="Ubuntu"/>
            </a:endParaRPr>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decc50ab8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decc50ab8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GB" dirty="0"/>
              <a:t>Thanks</a:t>
            </a:r>
          </a:p>
          <a:p>
            <a:pPr marL="228600" lvl="0" indent="-228600" algn="l" rtl="0">
              <a:spcBef>
                <a:spcPts val="0"/>
              </a:spcBef>
              <a:spcAft>
                <a:spcPts val="0"/>
              </a:spcAft>
              <a:buAutoNum type="arabicPeriod"/>
            </a:pPr>
            <a:r>
              <a:rPr lang="en-GB" dirty="0"/>
              <a:t>Questions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b95ed7b5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db95ed7b5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A key property. Cyclic dynamics under some conditions.</a:t>
            </a:r>
          </a:p>
          <a:p>
            <a:pPr marL="457200" lvl="0" indent="-298450" algn="l" rtl="0">
              <a:spcBef>
                <a:spcPts val="0"/>
              </a:spcBef>
              <a:spcAft>
                <a:spcPts val="0"/>
              </a:spcAft>
              <a:buSzPts val="1100"/>
              <a:buAutoNum type="arabicPeriod"/>
            </a:pPr>
            <a:r>
              <a:rPr lang="sv" dirty="0"/>
              <a:t>Left, 3 species system exhibiting cycling dynamics. You can see a peak of ...</a:t>
            </a:r>
          </a:p>
          <a:p>
            <a:pPr marL="457200" lvl="0" indent="-298450" algn="l" rtl="0">
              <a:spcBef>
                <a:spcPts val="0"/>
              </a:spcBef>
              <a:spcAft>
                <a:spcPts val="0"/>
              </a:spcAft>
              <a:buSzPts val="1100"/>
              <a:buAutoNum type="arabicPeriod"/>
            </a:pPr>
            <a:r>
              <a:rPr lang="sv" dirty="0"/>
              <a:t>Right real world data.</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b95ed7b5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b95ed7b5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Looking at prey, three terms</a:t>
            </a:r>
            <a:endParaRPr dirty="0"/>
          </a:p>
          <a:p>
            <a:pPr marL="457200" lvl="0" indent="-298450" algn="l" rtl="0">
              <a:spcBef>
                <a:spcPts val="0"/>
              </a:spcBef>
              <a:spcAft>
                <a:spcPts val="0"/>
              </a:spcAft>
              <a:buSzPts val="1100"/>
              <a:buAutoNum type="arabicPeriod"/>
            </a:pPr>
            <a:r>
              <a:rPr lang="en-GB" dirty="0"/>
              <a:t>C</a:t>
            </a:r>
            <a:r>
              <a:rPr lang="sv" dirty="0"/>
              <a:t>y, the rate of death from natural causes</a:t>
            </a:r>
          </a:p>
          <a:p>
            <a:pPr marL="457200" lvl="0" indent="-298450" algn="l" rtl="0">
              <a:spcBef>
                <a:spcPts val="0"/>
              </a:spcBef>
              <a:spcAft>
                <a:spcPts val="0"/>
              </a:spcAft>
              <a:buSzPts val="1100"/>
              <a:buAutoNum type="arabicPeriod"/>
            </a:pPr>
            <a:r>
              <a:rPr lang="en-GB" dirty="0"/>
              <a:t>D</a:t>
            </a:r>
            <a:r>
              <a:rPr lang="sv" dirty="0"/>
              <a:t>xy, the growth rate, here assumed to depend linearly on the amount of grass. Called the numerical response.</a:t>
            </a:r>
          </a:p>
          <a:p>
            <a:pPr marL="457200" lvl="0" indent="-298450" algn="l" rtl="0">
              <a:spcBef>
                <a:spcPts val="0"/>
              </a:spcBef>
              <a:spcAft>
                <a:spcPts val="0"/>
              </a:spcAft>
              <a:buSzPts val="1100"/>
              <a:buAutoNum type="arabicPeriod"/>
            </a:pPr>
            <a:r>
              <a:rPr lang="sv" dirty="0"/>
              <a:t>Eyz, the death from predation rate, here assumed to depend linearly on the amount of wolves. Called the funcitonal response.</a:t>
            </a:r>
          </a:p>
          <a:p>
            <a:pPr marL="457200" lvl="0" indent="-298450" algn="l" rtl="0">
              <a:spcBef>
                <a:spcPts val="0"/>
              </a:spcBef>
              <a:spcAft>
                <a:spcPts val="0"/>
              </a:spcAft>
              <a:buSzPts val="1100"/>
              <a:buAutoNum type="arabicPeriod"/>
            </a:pPr>
            <a:r>
              <a:rPr lang="sv" dirty="0"/>
              <a:t>These responses will be estimated.</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eded31f0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deded31f0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sv" dirty="0"/>
              <a:t>Cyclic dynamics observed property of real-world ecosystems to some extent.</a:t>
            </a:r>
            <a:endParaRPr dirty="0"/>
          </a:p>
          <a:p>
            <a:pPr marL="457200" lvl="0" indent="-298450" algn="l" rtl="0">
              <a:spcBef>
                <a:spcPts val="0"/>
              </a:spcBef>
              <a:spcAft>
                <a:spcPts val="0"/>
              </a:spcAft>
              <a:buSzPts val="1100"/>
              <a:buAutoNum type="arabicPeriod"/>
            </a:pPr>
            <a:r>
              <a:rPr lang="sv" dirty="0"/>
              <a:t>Estimating responses. How differ LV.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eded31f0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eded31f0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b69811777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b69811777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sv"/>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14.png"/><Relationship Id="rId2" Type="http://schemas.openxmlformats.org/officeDocument/2006/relationships/notesSlide" Target="../notesSlides/notesSlide12.xml"/><Relationship Id="rId16"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14.png"/><Relationship Id="rId17" Type="http://schemas.openxmlformats.org/officeDocument/2006/relationships/image" Target="../media/image35.png"/><Relationship Id="rId2" Type="http://schemas.openxmlformats.org/officeDocument/2006/relationships/notesSlide" Target="../notesSlides/notesSlide13.xml"/><Relationship Id="rId16"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0.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30.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38.pn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44.png"/><Relationship Id="rId5" Type="http://schemas.openxmlformats.org/officeDocument/2006/relationships/image" Target="../media/image20.png"/><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0.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48.png"/><Relationship Id="rId5" Type="http://schemas.openxmlformats.org/officeDocument/2006/relationships/image" Target="../media/image20.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18.png"/><Relationship Id="rId9" Type="http://schemas.openxmlformats.org/officeDocument/2006/relationships/image" Target="../media/image46.pn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55.png"/><Relationship Id="rId5" Type="http://schemas.openxmlformats.org/officeDocument/2006/relationships/image" Target="../media/image20.png"/><Relationship Id="rId10" Type="http://schemas.openxmlformats.org/officeDocument/2006/relationships/image" Target="../media/image54.png"/><Relationship Id="rId4" Type="http://schemas.openxmlformats.org/officeDocument/2006/relationships/image" Target="../media/image18.png"/><Relationship Id="rId9" Type="http://schemas.openxmlformats.org/officeDocument/2006/relationships/image" Target="../media/image53.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2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0.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5.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
        <p:cNvGrpSpPr/>
        <p:nvPr/>
      </p:nvGrpSpPr>
      <p:grpSpPr>
        <a:xfrm>
          <a:off x="0" y="0"/>
          <a:ext cx="0" cy="0"/>
          <a:chOff x="0" y="0"/>
          <a:chExt cx="0" cy="0"/>
        </a:xfrm>
      </p:grpSpPr>
      <p:sp>
        <p:nvSpPr>
          <p:cNvPr id="54" name="Google Shape;54;p13"/>
          <p:cNvSpPr/>
          <p:nvPr/>
        </p:nvSpPr>
        <p:spPr>
          <a:xfrm>
            <a:off x="0" y="699775"/>
            <a:ext cx="9144000" cy="44436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5" name="Google Shape;55;p13"/>
          <p:cNvPicPr preferRelativeResize="0"/>
          <p:nvPr/>
        </p:nvPicPr>
        <p:blipFill>
          <a:blip r:embed="rId3">
            <a:alphaModFix/>
          </a:blip>
          <a:stretch>
            <a:fillRect/>
          </a:stretch>
        </p:blipFill>
        <p:spPr>
          <a:xfrm>
            <a:off x="153751" y="781562"/>
            <a:ext cx="2895975" cy="4280024"/>
          </a:xfrm>
          <a:prstGeom prst="rect">
            <a:avLst/>
          </a:prstGeom>
          <a:noFill/>
          <a:ln>
            <a:noFill/>
          </a:ln>
        </p:spPr>
      </p:pic>
      <p:sp>
        <p:nvSpPr>
          <p:cNvPr id="56" name="Google Shape;56;p13"/>
          <p:cNvSpPr txBox="1"/>
          <p:nvPr/>
        </p:nvSpPr>
        <p:spPr>
          <a:xfrm>
            <a:off x="4014600" y="394425"/>
            <a:ext cx="477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7" name="Google Shape;57;p13"/>
          <p:cNvSpPr txBox="1"/>
          <p:nvPr/>
        </p:nvSpPr>
        <p:spPr>
          <a:xfrm>
            <a:off x="3621266" y="794625"/>
            <a:ext cx="5404834"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b="1" dirty="0">
                <a:latin typeface="Ubuntu"/>
                <a:ea typeface="Ubuntu"/>
                <a:cs typeface="Ubuntu"/>
                <a:sym typeface="Ubuntu"/>
              </a:rPr>
              <a:t>Thesis writer</a:t>
            </a:r>
            <a:r>
              <a:rPr lang="sv" dirty="0">
                <a:latin typeface="Ubuntu"/>
                <a:ea typeface="Ubuntu"/>
                <a:cs typeface="Ubuntu"/>
                <a:sym typeface="Ubuntu"/>
              </a:rPr>
              <a:t>: Tobias Karlsson (</a:t>
            </a:r>
            <a:r>
              <a:rPr lang="sv" dirty="0">
                <a:solidFill>
                  <a:srgbClr val="999999"/>
                </a:solidFill>
                <a:latin typeface="Ubuntu"/>
                <a:ea typeface="Ubuntu"/>
                <a:cs typeface="Ubuntu"/>
                <a:sym typeface="Ubuntu"/>
              </a:rPr>
              <a:t>tobiaskarlsson314@gmail.com</a:t>
            </a:r>
            <a:r>
              <a:rPr lang="sv" dirty="0">
                <a:latin typeface="Ubuntu"/>
                <a:ea typeface="Ubuntu"/>
                <a:cs typeface="Ubuntu"/>
                <a:sym typeface="Ubuntu"/>
              </a:rPr>
              <a:t>)</a:t>
            </a:r>
            <a:endParaRPr dirty="0">
              <a:latin typeface="Ubuntu"/>
              <a:ea typeface="Ubuntu"/>
              <a:cs typeface="Ubuntu"/>
              <a:sym typeface="Ubuntu"/>
            </a:endParaRPr>
          </a:p>
          <a:p>
            <a:pPr marL="0" lvl="0" indent="0" algn="l" rtl="0">
              <a:spcBef>
                <a:spcPts val="0"/>
              </a:spcBef>
              <a:spcAft>
                <a:spcPts val="0"/>
              </a:spcAft>
              <a:buNone/>
            </a:pPr>
            <a:r>
              <a:rPr lang="sv" b="1" dirty="0">
                <a:latin typeface="Ubuntu"/>
                <a:ea typeface="Ubuntu"/>
                <a:cs typeface="Ubuntu"/>
                <a:sym typeface="Ubuntu"/>
              </a:rPr>
              <a:t>Supervisor: </a:t>
            </a:r>
            <a:r>
              <a:rPr lang="sv" dirty="0">
                <a:latin typeface="Ubuntu"/>
                <a:ea typeface="Ubuntu"/>
                <a:cs typeface="Ubuntu"/>
                <a:sym typeface="Ubuntu"/>
              </a:rPr>
              <a:t>Claes Strannegård</a:t>
            </a:r>
            <a:endParaRPr dirty="0">
              <a:latin typeface="Ubuntu"/>
              <a:ea typeface="Ubuntu"/>
              <a:cs typeface="Ubuntu"/>
              <a:sym typeface="Ubuntu"/>
            </a:endParaRPr>
          </a:p>
          <a:p>
            <a:pPr marL="0" lvl="0" indent="0" algn="l" rtl="0">
              <a:spcBef>
                <a:spcPts val="0"/>
              </a:spcBef>
              <a:spcAft>
                <a:spcPts val="0"/>
              </a:spcAft>
              <a:buNone/>
            </a:pPr>
            <a:r>
              <a:rPr lang="sv" b="1" dirty="0">
                <a:latin typeface="Ubuntu"/>
                <a:ea typeface="Ubuntu"/>
                <a:cs typeface="Ubuntu"/>
                <a:sym typeface="Ubuntu"/>
              </a:rPr>
              <a:t>Examiner: </a:t>
            </a:r>
            <a:r>
              <a:rPr lang="sv" dirty="0">
                <a:latin typeface="Ubuntu"/>
                <a:ea typeface="Ubuntu"/>
                <a:cs typeface="Ubuntu"/>
                <a:sym typeface="Ubuntu"/>
              </a:rPr>
              <a:t>Marina Axelson-Fisk</a:t>
            </a:r>
            <a:endParaRPr dirty="0">
              <a:latin typeface="Ubuntu"/>
              <a:ea typeface="Ubuntu"/>
              <a:cs typeface="Ubuntu"/>
              <a:sym typeface="Ubuntu"/>
            </a:endParaRPr>
          </a:p>
        </p:txBody>
      </p:sp>
      <p:sp>
        <p:nvSpPr>
          <p:cNvPr id="59" name="Google Shape;59;p13"/>
          <p:cNvSpPr txBox="1">
            <a:spLocks noGrp="1"/>
          </p:cNvSpPr>
          <p:nvPr>
            <p:ph type="title" idx="4294967295"/>
          </p:nvPr>
        </p:nvSpPr>
        <p:spPr>
          <a:xfrm>
            <a:off x="170575" y="59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chemeClr val="lt2"/>
                </a:solidFill>
                <a:latin typeface="Ubuntu"/>
                <a:ea typeface="Ubuntu"/>
                <a:cs typeface="Ubuntu"/>
                <a:sym typeface="Ubuntu"/>
              </a:rPr>
              <a:t>Welcome</a:t>
            </a:r>
            <a:endParaRPr>
              <a:solidFill>
                <a:schemeClr val="lt2"/>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0"/>
        <p:cNvGrpSpPr/>
        <p:nvPr/>
      </p:nvGrpSpPr>
      <p:grpSpPr>
        <a:xfrm>
          <a:off x="0" y="0"/>
          <a:ext cx="0" cy="0"/>
          <a:chOff x="0" y="0"/>
          <a:chExt cx="0" cy="0"/>
        </a:xfrm>
      </p:grpSpPr>
      <p:sp>
        <p:nvSpPr>
          <p:cNvPr id="161" name="Google Shape;161;p22"/>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The environment</a:t>
            </a:r>
            <a:endParaRPr>
              <a:solidFill>
                <a:srgbClr val="EFEFEF"/>
              </a:solidFill>
              <a:latin typeface="Ubuntu"/>
              <a:ea typeface="Ubuntu"/>
              <a:cs typeface="Ubuntu"/>
              <a:sym typeface="Ubuntu"/>
            </a:endParaRPr>
          </a:p>
        </p:txBody>
      </p:sp>
      <p:sp>
        <p:nvSpPr>
          <p:cNvPr id="162" name="Google Shape;162;p22"/>
          <p:cNvSpPr/>
          <p:nvPr/>
        </p:nvSpPr>
        <p:spPr>
          <a:xfrm>
            <a:off x="175" y="699750"/>
            <a:ext cx="9144000" cy="444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22"/>
          <p:cNvPicPr preferRelativeResize="0"/>
          <p:nvPr/>
        </p:nvPicPr>
        <p:blipFill>
          <a:blip r:embed="rId3">
            <a:alphaModFix/>
          </a:blip>
          <a:stretch>
            <a:fillRect/>
          </a:stretch>
        </p:blipFill>
        <p:spPr>
          <a:xfrm>
            <a:off x="175" y="630825"/>
            <a:ext cx="9143998" cy="45128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
        <p:cNvGrpSpPr/>
        <p:nvPr/>
      </p:nvGrpSpPr>
      <p:grpSpPr>
        <a:xfrm>
          <a:off x="0" y="0"/>
          <a:ext cx="0" cy="0"/>
          <a:chOff x="0" y="0"/>
          <a:chExt cx="0" cy="0"/>
        </a:xfrm>
      </p:grpSpPr>
      <p:sp>
        <p:nvSpPr>
          <p:cNvPr id="168" name="Google Shape;168;p23"/>
          <p:cNvSpPr/>
          <p:nvPr/>
        </p:nvSpPr>
        <p:spPr>
          <a:xfrm>
            <a:off x="175" y="699750"/>
            <a:ext cx="9144000" cy="444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a:off x="89450" y="1551700"/>
            <a:ext cx="4843800" cy="2827200"/>
          </a:xfrm>
          <a:prstGeom prst="roundRect">
            <a:avLst>
              <a:gd name="adj" fmla="val 16667"/>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a:off x="1705500" y="1649650"/>
            <a:ext cx="3108600" cy="22476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p:nvPr/>
        </p:nvSpPr>
        <p:spPr>
          <a:xfrm>
            <a:off x="5692600" y="3057800"/>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5685250" y="4102475"/>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3"/>
          <p:cNvSpPr/>
          <p:nvPr/>
        </p:nvSpPr>
        <p:spPr>
          <a:xfrm>
            <a:off x="5685250" y="1938813"/>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3"/>
          <p:cNvSpPr/>
          <p:nvPr/>
        </p:nvSpPr>
        <p:spPr>
          <a:xfrm>
            <a:off x="5685250" y="820025"/>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3"/>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Agents</a:t>
            </a:r>
            <a:endParaRPr>
              <a:solidFill>
                <a:srgbClr val="EFEFEF"/>
              </a:solidFill>
              <a:latin typeface="Ubuntu"/>
              <a:ea typeface="Ubuntu"/>
              <a:cs typeface="Ubuntu"/>
              <a:sym typeface="Ubuntu"/>
            </a:endParaRPr>
          </a:p>
        </p:txBody>
      </p:sp>
      <p:sp>
        <p:nvSpPr>
          <p:cNvPr id="176" name="Google Shape;176;p23"/>
          <p:cNvSpPr txBox="1"/>
          <p:nvPr/>
        </p:nvSpPr>
        <p:spPr>
          <a:xfrm>
            <a:off x="3612300" y="3527000"/>
            <a:ext cx="95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600" b="1">
                <a:latin typeface="Ubuntu"/>
                <a:ea typeface="Ubuntu"/>
                <a:cs typeface="Ubuntu"/>
                <a:sym typeface="Ubuntu"/>
              </a:rPr>
              <a:t>Agents</a:t>
            </a:r>
            <a:endParaRPr sz="1600" b="1">
              <a:latin typeface="Ubuntu"/>
              <a:ea typeface="Ubuntu"/>
              <a:cs typeface="Ubuntu"/>
              <a:sym typeface="Ubuntu"/>
            </a:endParaRPr>
          </a:p>
        </p:txBody>
      </p:sp>
      <p:pic>
        <p:nvPicPr>
          <p:cNvPr id="177" name="Google Shape;177;p23"/>
          <p:cNvPicPr preferRelativeResize="0"/>
          <p:nvPr/>
        </p:nvPicPr>
        <p:blipFill>
          <a:blip r:embed="rId3">
            <a:alphaModFix/>
          </a:blip>
          <a:stretch>
            <a:fillRect/>
          </a:stretch>
        </p:blipFill>
        <p:spPr>
          <a:xfrm>
            <a:off x="3324300" y="2101850"/>
            <a:ext cx="1247700" cy="1247700"/>
          </a:xfrm>
          <a:prstGeom prst="rect">
            <a:avLst/>
          </a:prstGeom>
          <a:noFill/>
          <a:ln>
            <a:noFill/>
          </a:ln>
        </p:spPr>
      </p:pic>
      <p:pic>
        <p:nvPicPr>
          <p:cNvPr id="178" name="Google Shape;178;p23"/>
          <p:cNvPicPr preferRelativeResize="0"/>
          <p:nvPr/>
        </p:nvPicPr>
        <p:blipFill>
          <a:blip r:embed="rId4">
            <a:alphaModFix/>
          </a:blip>
          <a:stretch>
            <a:fillRect/>
          </a:stretch>
        </p:blipFill>
        <p:spPr>
          <a:xfrm>
            <a:off x="7005950" y="918000"/>
            <a:ext cx="741550" cy="741550"/>
          </a:xfrm>
          <a:prstGeom prst="rect">
            <a:avLst/>
          </a:prstGeom>
          <a:noFill/>
          <a:ln>
            <a:noFill/>
          </a:ln>
        </p:spPr>
      </p:pic>
      <p:pic>
        <p:nvPicPr>
          <p:cNvPr id="179" name="Google Shape;179;p23"/>
          <p:cNvPicPr preferRelativeResize="0"/>
          <p:nvPr/>
        </p:nvPicPr>
        <p:blipFill>
          <a:blip r:embed="rId5">
            <a:alphaModFix/>
          </a:blip>
          <a:stretch>
            <a:fillRect/>
          </a:stretch>
        </p:blipFill>
        <p:spPr>
          <a:xfrm>
            <a:off x="8001450" y="918000"/>
            <a:ext cx="741550" cy="741550"/>
          </a:xfrm>
          <a:prstGeom prst="rect">
            <a:avLst/>
          </a:prstGeom>
          <a:noFill/>
          <a:ln>
            <a:noFill/>
          </a:ln>
        </p:spPr>
      </p:pic>
      <p:pic>
        <p:nvPicPr>
          <p:cNvPr id="180" name="Google Shape;180;p23"/>
          <p:cNvPicPr preferRelativeResize="0"/>
          <p:nvPr/>
        </p:nvPicPr>
        <p:blipFill>
          <a:blip r:embed="rId6">
            <a:alphaModFix/>
          </a:blip>
          <a:stretch>
            <a:fillRect/>
          </a:stretch>
        </p:blipFill>
        <p:spPr>
          <a:xfrm>
            <a:off x="1778225" y="1938825"/>
            <a:ext cx="1473350" cy="1473350"/>
          </a:xfrm>
          <a:prstGeom prst="rect">
            <a:avLst/>
          </a:prstGeom>
          <a:noFill/>
          <a:ln>
            <a:noFill/>
          </a:ln>
        </p:spPr>
      </p:pic>
      <p:pic>
        <p:nvPicPr>
          <p:cNvPr id="181" name="Google Shape;181;p23"/>
          <p:cNvPicPr preferRelativeResize="0"/>
          <p:nvPr/>
        </p:nvPicPr>
        <p:blipFill>
          <a:blip r:embed="rId7">
            <a:alphaModFix/>
          </a:blip>
          <a:stretch>
            <a:fillRect/>
          </a:stretch>
        </p:blipFill>
        <p:spPr>
          <a:xfrm rot="-5400000">
            <a:off x="7005950" y="2037187"/>
            <a:ext cx="740750" cy="740750"/>
          </a:xfrm>
          <a:prstGeom prst="rect">
            <a:avLst/>
          </a:prstGeom>
          <a:noFill/>
          <a:ln>
            <a:noFill/>
          </a:ln>
        </p:spPr>
      </p:pic>
      <p:pic>
        <p:nvPicPr>
          <p:cNvPr id="182" name="Google Shape;182;p23"/>
          <p:cNvPicPr preferRelativeResize="0"/>
          <p:nvPr/>
        </p:nvPicPr>
        <p:blipFill>
          <a:blip r:embed="rId8">
            <a:alphaModFix/>
          </a:blip>
          <a:stretch>
            <a:fillRect/>
          </a:stretch>
        </p:blipFill>
        <p:spPr>
          <a:xfrm>
            <a:off x="7892850" y="2036788"/>
            <a:ext cx="741550" cy="741550"/>
          </a:xfrm>
          <a:prstGeom prst="rect">
            <a:avLst/>
          </a:prstGeom>
          <a:noFill/>
          <a:ln>
            <a:noFill/>
          </a:ln>
        </p:spPr>
      </p:pic>
      <p:pic>
        <p:nvPicPr>
          <p:cNvPr id="183" name="Google Shape;183;p23"/>
          <p:cNvPicPr preferRelativeResize="0"/>
          <p:nvPr/>
        </p:nvPicPr>
        <p:blipFill>
          <a:blip r:embed="rId9">
            <a:alphaModFix/>
          </a:blip>
          <a:stretch>
            <a:fillRect/>
          </a:stretch>
        </p:blipFill>
        <p:spPr>
          <a:xfrm>
            <a:off x="7892850" y="3155600"/>
            <a:ext cx="741550" cy="741550"/>
          </a:xfrm>
          <a:prstGeom prst="rect">
            <a:avLst/>
          </a:prstGeom>
          <a:noFill/>
          <a:ln>
            <a:noFill/>
          </a:ln>
        </p:spPr>
      </p:pic>
      <p:pic>
        <p:nvPicPr>
          <p:cNvPr id="184" name="Google Shape;184;p23"/>
          <p:cNvPicPr preferRelativeResize="0"/>
          <p:nvPr/>
        </p:nvPicPr>
        <p:blipFill>
          <a:blip r:embed="rId10">
            <a:alphaModFix/>
          </a:blip>
          <a:stretch>
            <a:fillRect/>
          </a:stretch>
        </p:blipFill>
        <p:spPr>
          <a:xfrm>
            <a:off x="7905725" y="4213344"/>
            <a:ext cx="715788" cy="715775"/>
          </a:xfrm>
          <a:prstGeom prst="rect">
            <a:avLst/>
          </a:prstGeom>
          <a:noFill/>
          <a:ln>
            <a:noFill/>
          </a:ln>
        </p:spPr>
      </p:pic>
      <p:sp>
        <p:nvSpPr>
          <p:cNvPr id="185" name="Google Shape;185;p23"/>
          <p:cNvSpPr txBox="1"/>
          <p:nvPr/>
        </p:nvSpPr>
        <p:spPr>
          <a:xfrm>
            <a:off x="5792300" y="109632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Sensors</a:t>
            </a:r>
            <a:endParaRPr sz="1300" b="1">
              <a:latin typeface="Ubuntu"/>
              <a:ea typeface="Ubuntu"/>
              <a:cs typeface="Ubuntu"/>
              <a:sym typeface="Ubuntu"/>
            </a:endParaRPr>
          </a:p>
        </p:txBody>
      </p:sp>
      <p:sp>
        <p:nvSpPr>
          <p:cNvPr id="186" name="Google Shape;186;p23"/>
          <p:cNvSpPr txBox="1"/>
          <p:nvPr/>
        </p:nvSpPr>
        <p:spPr>
          <a:xfrm>
            <a:off x="5792300" y="2215213"/>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Actions</a:t>
            </a:r>
            <a:endParaRPr sz="1300" b="1">
              <a:latin typeface="Ubuntu"/>
              <a:ea typeface="Ubuntu"/>
              <a:cs typeface="Ubuntu"/>
              <a:sym typeface="Ubuntu"/>
            </a:endParaRPr>
          </a:p>
        </p:txBody>
      </p:sp>
      <p:sp>
        <p:nvSpPr>
          <p:cNvPr id="187" name="Google Shape;187;p23"/>
          <p:cNvSpPr txBox="1"/>
          <p:nvPr/>
        </p:nvSpPr>
        <p:spPr>
          <a:xfrm>
            <a:off x="5792300" y="3349550"/>
            <a:ext cx="195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100" b="1">
                <a:latin typeface="Ubuntu"/>
                <a:ea typeface="Ubuntu"/>
                <a:cs typeface="Ubuntu"/>
                <a:sym typeface="Ubuntu"/>
              </a:rPr>
              <a:t>Homeostatic variables</a:t>
            </a:r>
            <a:endParaRPr sz="1100" b="1">
              <a:latin typeface="Ubuntu"/>
              <a:ea typeface="Ubuntu"/>
              <a:cs typeface="Ubuntu"/>
              <a:sym typeface="Ubuntu"/>
            </a:endParaRPr>
          </a:p>
        </p:txBody>
      </p:sp>
      <p:sp>
        <p:nvSpPr>
          <p:cNvPr id="188" name="Google Shape;188;p23"/>
          <p:cNvSpPr txBox="1"/>
          <p:nvPr/>
        </p:nvSpPr>
        <p:spPr>
          <a:xfrm>
            <a:off x="5792300" y="437877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Brain</a:t>
            </a:r>
            <a:endParaRPr sz="1300" b="1">
              <a:latin typeface="Ubuntu"/>
              <a:ea typeface="Ubuntu"/>
              <a:cs typeface="Ubuntu"/>
              <a:sym typeface="Ubuntu"/>
            </a:endParaRPr>
          </a:p>
        </p:txBody>
      </p:sp>
      <p:pic>
        <p:nvPicPr>
          <p:cNvPr id="189" name="Google Shape;189;p23"/>
          <p:cNvPicPr preferRelativeResize="0"/>
          <p:nvPr/>
        </p:nvPicPr>
        <p:blipFill>
          <a:blip r:embed="rId11">
            <a:alphaModFix/>
          </a:blip>
          <a:stretch>
            <a:fillRect/>
          </a:stretch>
        </p:blipFill>
        <p:spPr>
          <a:xfrm>
            <a:off x="170325" y="1989025"/>
            <a:ext cx="1473350" cy="1473350"/>
          </a:xfrm>
          <a:prstGeom prst="rect">
            <a:avLst/>
          </a:prstGeom>
          <a:noFill/>
          <a:ln>
            <a:noFill/>
          </a:ln>
        </p:spPr>
      </p:pic>
      <p:sp>
        <p:nvSpPr>
          <p:cNvPr id="190" name="Google Shape;190;p23"/>
          <p:cNvSpPr txBox="1"/>
          <p:nvPr/>
        </p:nvSpPr>
        <p:spPr>
          <a:xfrm>
            <a:off x="3612300" y="3958100"/>
            <a:ext cx="95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600" b="1">
                <a:latin typeface="Ubuntu"/>
                <a:ea typeface="Ubuntu"/>
                <a:cs typeface="Ubuntu"/>
                <a:sym typeface="Ubuntu"/>
              </a:rPr>
              <a:t>Species</a:t>
            </a:r>
            <a:endParaRPr sz="1600" b="1">
              <a:latin typeface="Ubuntu"/>
              <a:ea typeface="Ubuntu"/>
              <a:cs typeface="Ubuntu"/>
              <a:sym typeface="Ubuntu"/>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4"/>
        <p:cNvGrpSpPr/>
        <p:nvPr/>
      </p:nvGrpSpPr>
      <p:grpSpPr>
        <a:xfrm>
          <a:off x="0" y="0"/>
          <a:ext cx="0" cy="0"/>
          <a:chOff x="0" y="0"/>
          <a:chExt cx="0" cy="0"/>
        </a:xfrm>
      </p:grpSpPr>
      <p:sp>
        <p:nvSpPr>
          <p:cNvPr id="195" name="Google Shape;195;p24"/>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5692600" y="3057800"/>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5685250" y="4102475"/>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a:off x="5685250" y="1938813"/>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5685250" y="820025"/>
            <a:ext cx="3050400" cy="9375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Agents</a:t>
            </a:r>
            <a:endParaRPr>
              <a:solidFill>
                <a:srgbClr val="EFEFEF"/>
              </a:solidFill>
              <a:latin typeface="Ubuntu"/>
              <a:ea typeface="Ubuntu"/>
              <a:cs typeface="Ubuntu"/>
              <a:sym typeface="Ubuntu"/>
            </a:endParaRPr>
          </a:p>
        </p:txBody>
      </p:sp>
      <p:pic>
        <p:nvPicPr>
          <p:cNvPr id="201" name="Google Shape;201;p24"/>
          <p:cNvPicPr preferRelativeResize="0"/>
          <p:nvPr/>
        </p:nvPicPr>
        <p:blipFill>
          <a:blip r:embed="rId3">
            <a:alphaModFix/>
          </a:blip>
          <a:stretch>
            <a:fillRect/>
          </a:stretch>
        </p:blipFill>
        <p:spPr>
          <a:xfrm>
            <a:off x="7005950" y="918000"/>
            <a:ext cx="741550" cy="741550"/>
          </a:xfrm>
          <a:prstGeom prst="rect">
            <a:avLst/>
          </a:prstGeom>
          <a:noFill/>
          <a:ln>
            <a:noFill/>
          </a:ln>
        </p:spPr>
      </p:pic>
      <p:pic>
        <p:nvPicPr>
          <p:cNvPr id="202" name="Google Shape;202;p24"/>
          <p:cNvPicPr preferRelativeResize="0"/>
          <p:nvPr/>
        </p:nvPicPr>
        <p:blipFill>
          <a:blip r:embed="rId4">
            <a:alphaModFix/>
          </a:blip>
          <a:stretch>
            <a:fillRect/>
          </a:stretch>
        </p:blipFill>
        <p:spPr>
          <a:xfrm>
            <a:off x="8001450" y="918000"/>
            <a:ext cx="741550" cy="741550"/>
          </a:xfrm>
          <a:prstGeom prst="rect">
            <a:avLst/>
          </a:prstGeom>
          <a:noFill/>
          <a:ln>
            <a:noFill/>
          </a:ln>
        </p:spPr>
      </p:pic>
      <p:pic>
        <p:nvPicPr>
          <p:cNvPr id="203" name="Google Shape;203;p24"/>
          <p:cNvPicPr preferRelativeResize="0"/>
          <p:nvPr/>
        </p:nvPicPr>
        <p:blipFill>
          <a:blip r:embed="rId5">
            <a:alphaModFix/>
          </a:blip>
          <a:stretch>
            <a:fillRect/>
          </a:stretch>
        </p:blipFill>
        <p:spPr>
          <a:xfrm rot="-5400000">
            <a:off x="7005950" y="2037187"/>
            <a:ext cx="740750" cy="740750"/>
          </a:xfrm>
          <a:prstGeom prst="rect">
            <a:avLst/>
          </a:prstGeom>
          <a:noFill/>
          <a:ln>
            <a:noFill/>
          </a:ln>
        </p:spPr>
      </p:pic>
      <p:pic>
        <p:nvPicPr>
          <p:cNvPr id="204" name="Google Shape;204;p24"/>
          <p:cNvPicPr preferRelativeResize="0"/>
          <p:nvPr/>
        </p:nvPicPr>
        <p:blipFill>
          <a:blip r:embed="rId6">
            <a:alphaModFix/>
          </a:blip>
          <a:stretch>
            <a:fillRect/>
          </a:stretch>
        </p:blipFill>
        <p:spPr>
          <a:xfrm>
            <a:off x="7892850" y="2036788"/>
            <a:ext cx="741550" cy="741550"/>
          </a:xfrm>
          <a:prstGeom prst="rect">
            <a:avLst/>
          </a:prstGeom>
          <a:noFill/>
          <a:ln>
            <a:noFill/>
          </a:ln>
        </p:spPr>
      </p:pic>
      <p:pic>
        <p:nvPicPr>
          <p:cNvPr id="205" name="Google Shape;205;p24"/>
          <p:cNvPicPr preferRelativeResize="0"/>
          <p:nvPr/>
        </p:nvPicPr>
        <p:blipFill>
          <a:blip r:embed="rId7">
            <a:alphaModFix/>
          </a:blip>
          <a:stretch>
            <a:fillRect/>
          </a:stretch>
        </p:blipFill>
        <p:spPr>
          <a:xfrm>
            <a:off x="7892850" y="3155600"/>
            <a:ext cx="741550" cy="741550"/>
          </a:xfrm>
          <a:prstGeom prst="rect">
            <a:avLst/>
          </a:prstGeom>
          <a:noFill/>
          <a:ln>
            <a:noFill/>
          </a:ln>
        </p:spPr>
      </p:pic>
      <p:pic>
        <p:nvPicPr>
          <p:cNvPr id="206" name="Google Shape;206;p24"/>
          <p:cNvPicPr preferRelativeResize="0"/>
          <p:nvPr/>
        </p:nvPicPr>
        <p:blipFill>
          <a:blip r:embed="rId8">
            <a:alphaModFix/>
          </a:blip>
          <a:stretch>
            <a:fillRect/>
          </a:stretch>
        </p:blipFill>
        <p:spPr>
          <a:xfrm>
            <a:off x="7905725" y="4213344"/>
            <a:ext cx="715788" cy="715775"/>
          </a:xfrm>
          <a:prstGeom prst="rect">
            <a:avLst/>
          </a:prstGeom>
          <a:noFill/>
          <a:ln>
            <a:noFill/>
          </a:ln>
        </p:spPr>
      </p:pic>
      <p:sp>
        <p:nvSpPr>
          <p:cNvPr id="207" name="Google Shape;207;p24"/>
          <p:cNvSpPr txBox="1"/>
          <p:nvPr/>
        </p:nvSpPr>
        <p:spPr>
          <a:xfrm>
            <a:off x="5792300" y="109632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Sensors</a:t>
            </a:r>
            <a:endParaRPr sz="1300" b="1">
              <a:latin typeface="Ubuntu"/>
              <a:ea typeface="Ubuntu"/>
              <a:cs typeface="Ubuntu"/>
              <a:sym typeface="Ubuntu"/>
            </a:endParaRPr>
          </a:p>
        </p:txBody>
      </p:sp>
      <p:sp>
        <p:nvSpPr>
          <p:cNvPr id="208" name="Google Shape;208;p24"/>
          <p:cNvSpPr txBox="1"/>
          <p:nvPr/>
        </p:nvSpPr>
        <p:spPr>
          <a:xfrm>
            <a:off x="5792300" y="2215213"/>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Actions</a:t>
            </a:r>
            <a:endParaRPr sz="1300" b="1">
              <a:latin typeface="Ubuntu"/>
              <a:ea typeface="Ubuntu"/>
              <a:cs typeface="Ubuntu"/>
              <a:sym typeface="Ubuntu"/>
            </a:endParaRPr>
          </a:p>
        </p:txBody>
      </p:sp>
      <p:sp>
        <p:nvSpPr>
          <p:cNvPr id="209" name="Google Shape;209;p24"/>
          <p:cNvSpPr txBox="1"/>
          <p:nvPr/>
        </p:nvSpPr>
        <p:spPr>
          <a:xfrm>
            <a:off x="5792300" y="3349550"/>
            <a:ext cx="195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100" b="1">
                <a:latin typeface="Ubuntu"/>
                <a:ea typeface="Ubuntu"/>
                <a:cs typeface="Ubuntu"/>
                <a:sym typeface="Ubuntu"/>
              </a:rPr>
              <a:t>Homeostatic variables</a:t>
            </a:r>
            <a:endParaRPr sz="1100" b="1">
              <a:latin typeface="Ubuntu"/>
              <a:ea typeface="Ubuntu"/>
              <a:cs typeface="Ubuntu"/>
              <a:sym typeface="Ubuntu"/>
            </a:endParaRPr>
          </a:p>
        </p:txBody>
      </p:sp>
      <p:sp>
        <p:nvSpPr>
          <p:cNvPr id="210" name="Google Shape;210;p24"/>
          <p:cNvSpPr txBox="1"/>
          <p:nvPr/>
        </p:nvSpPr>
        <p:spPr>
          <a:xfrm>
            <a:off x="5792300" y="437877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Brain</a:t>
            </a:r>
            <a:endParaRPr sz="1300" b="1">
              <a:latin typeface="Ubuntu"/>
              <a:ea typeface="Ubuntu"/>
              <a:cs typeface="Ubuntu"/>
              <a:sym typeface="Ubuntu"/>
            </a:endParaRPr>
          </a:p>
        </p:txBody>
      </p:sp>
      <p:sp>
        <p:nvSpPr>
          <p:cNvPr id="211" name="Google Shape;211;p24"/>
          <p:cNvSpPr txBox="1"/>
          <p:nvPr/>
        </p:nvSpPr>
        <p:spPr>
          <a:xfrm>
            <a:off x="130300" y="699750"/>
            <a:ext cx="959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000" b="1">
                <a:latin typeface="Ubuntu"/>
                <a:ea typeface="Ubuntu"/>
                <a:cs typeface="Ubuntu"/>
                <a:sym typeface="Ubuntu"/>
              </a:rPr>
              <a:t>Vision</a:t>
            </a:r>
            <a:endParaRPr sz="2200" b="1">
              <a:latin typeface="Ubuntu"/>
              <a:ea typeface="Ubuntu"/>
              <a:cs typeface="Ubuntu"/>
              <a:sym typeface="Ubuntu"/>
            </a:endParaRPr>
          </a:p>
        </p:txBody>
      </p:sp>
      <p:pic>
        <p:nvPicPr>
          <p:cNvPr id="212" name="Google Shape;212;p24"/>
          <p:cNvPicPr preferRelativeResize="0"/>
          <p:nvPr/>
        </p:nvPicPr>
        <p:blipFill>
          <a:blip r:embed="rId9">
            <a:alphaModFix/>
          </a:blip>
          <a:stretch>
            <a:fillRect/>
          </a:stretch>
        </p:blipFill>
        <p:spPr>
          <a:xfrm>
            <a:off x="3091586" y="4441538"/>
            <a:ext cx="1928501" cy="259375"/>
          </a:xfrm>
          <a:prstGeom prst="rect">
            <a:avLst/>
          </a:prstGeom>
          <a:noFill/>
          <a:ln>
            <a:noFill/>
          </a:ln>
        </p:spPr>
      </p:pic>
      <p:sp>
        <p:nvSpPr>
          <p:cNvPr id="213" name="Google Shape;213;p24"/>
          <p:cNvSpPr/>
          <p:nvPr/>
        </p:nvSpPr>
        <p:spPr>
          <a:xfrm>
            <a:off x="2595925" y="1534800"/>
            <a:ext cx="2974800" cy="2773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4" name="Google Shape;214;p24"/>
          <p:cNvCxnSpPr/>
          <p:nvPr/>
        </p:nvCxnSpPr>
        <p:spPr>
          <a:xfrm flipH="1">
            <a:off x="3567674" y="2948686"/>
            <a:ext cx="548700" cy="478500"/>
          </a:xfrm>
          <a:prstGeom prst="straightConnector1">
            <a:avLst/>
          </a:prstGeom>
          <a:noFill/>
          <a:ln w="9525" cap="flat" cmpd="sng">
            <a:solidFill>
              <a:srgbClr val="00FFFF"/>
            </a:solidFill>
            <a:prstDash val="solid"/>
            <a:round/>
            <a:headEnd type="none" w="med" len="med"/>
            <a:tailEnd type="none" w="med" len="med"/>
          </a:ln>
        </p:spPr>
      </p:cxnSp>
      <p:cxnSp>
        <p:nvCxnSpPr>
          <p:cNvPr id="215" name="Google Shape;215;p24"/>
          <p:cNvCxnSpPr>
            <a:endCxn id="213" idx="4"/>
          </p:cNvCxnSpPr>
          <p:nvPr/>
        </p:nvCxnSpPr>
        <p:spPr>
          <a:xfrm flipH="1">
            <a:off x="4083325" y="2927400"/>
            <a:ext cx="54000" cy="1381200"/>
          </a:xfrm>
          <a:prstGeom prst="straightConnector1">
            <a:avLst/>
          </a:prstGeom>
          <a:noFill/>
          <a:ln w="9525" cap="flat" cmpd="sng">
            <a:solidFill>
              <a:srgbClr val="00FFFF"/>
            </a:solidFill>
            <a:prstDash val="solid"/>
            <a:round/>
            <a:headEnd type="none" w="med" len="med"/>
            <a:tailEnd type="none" w="med" len="med"/>
          </a:ln>
        </p:spPr>
      </p:cxnSp>
      <p:cxnSp>
        <p:nvCxnSpPr>
          <p:cNvPr id="216" name="Google Shape;216;p24"/>
          <p:cNvCxnSpPr>
            <a:endCxn id="213" idx="2"/>
          </p:cNvCxnSpPr>
          <p:nvPr/>
        </p:nvCxnSpPr>
        <p:spPr>
          <a:xfrm rot="10800000">
            <a:off x="2595925" y="2921700"/>
            <a:ext cx="1527300" cy="5700"/>
          </a:xfrm>
          <a:prstGeom prst="straightConnector1">
            <a:avLst/>
          </a:prstGeom>
          <a:noFill/>
          <a:ln w="9525" cap="flat" cmpd="sng">
            <a:solidFill>
              <a:srgbClr val="00FFFF"/>
            </a:solidFill>
            <a:prstDash val="solid"/>
            <a:round/>
            <a:headEnd type="none" w="med" len="med"/>
            <a:tailEnd type="none" w="med" len="med"/>
          </a:ln>
        </p:spPr>
      </p:cxnSp>
      <p:cxnSp>
        <p:nvCxnSpPr>
          <p:cNvPr id="217" name="Google Shape;217;p24"/>
          <p:cNvCxnSpPr/>
          <p:nvPr/>
        </p:nvCxnSpPr>
        <p:spPr>
          <a:xfrm rot="10800000">
            <a:off x="3145450" y="2047850"/>
            <a:ext cx="949800" cy="893700"/>
          </a:xfrm>
          <a:prstGeom prst="straightConnector1">
            <a:avLst/>
          </a:prstGeom>
          <a:noFill/>
          <a:ln w="9525" cap="flat" cmpd="sng">
            <a:solidFill>
              <a:srgbClr val="00FFFF"/>
            </a:solidFill>
            <a:prstDash val="solid"/>
            <a:round/>
            <a:headEnd type="none" w="med" len="med"/>
            <a:tailEnd type="none" w="med" len="med"/>
          </a:ln>
        </p:spPr>
      </p:cxnSp>
      <p:cxnSp>
        <p:nvCxnSpPr>
          <p:cNvPr id="218" name="Google Shape;218;p24"/>
          <p:cNvCxnSpPr>
            <a:endCxn id="213" idx="0"/>
          </p:cNvCxnSpPr>
          <p:nvPr/>
        </p:nvCxnSpPr>
        <p:spPr>
          <a:xfrm rot="10800000">
            <a:off x="4083325" y="1534800"/>
            <a:ext cx="4800" cy="1385700"/>
          </a:xfrm>
          <a:prstGeom prst="straightConnector1">
            <a:avLst/>
          </a:prstGeom>
          <a:noFill/>
          <a:ln w="9525" cap="flat" cmpd="sng">
            <a:solidFill>
              <a:srgbClr val="00FFFF"/>
            </a:solidFill>
            <a:prstDash val="solid"/>
            <a:round/>
            <a:headEnd type="none" w="med" len="med"/>
            <a:tailEnd type="none" w="med" len="med"/>
          </a:ln>
        </p:spPr>
      </p:cxnSp>
      <p:cxnSp>
        <p:nvCxnSpPr>
          <p:cNvPr id="219" name="Google Shape;219;p24"/>
          <p:cNvCxnSpPr>
            <a:endCxn id="213" idx="7"/>
          </p:cNvCxnSpPr>
          <p:nvPr/>
        </p:nvCxnSpPr>
        <p:spPr>
          <a:xfrm rot="10800000" flipH="1">
            <a:off x="4123476" y="1941014"/>
            <a:ext cx="1011600" cy="986400"/>
          </a:xfrm>
          <a:prstGeom prst="straightConnector1">
            <a:avLst/>
          </a:prstGeom>
          <a:noFill/>
          <a:ln w="9525" cap="flat" cmpd="sng">
            <a:solidFill>
              <a:srgbClr val="00FFFF"/>
            </a:solidFill>
            <a:prstDash val="solid"/>
            <a:round/>
            <a:headEnd type="none" w="med" len="med"/>
            <a:tailEnd type="none" w="med" len="med"/>
          </a:ln>
        </p:spPr>
      </p:cxnSp>
      <p:cxnSp>
        <p:nvCxnSpPr>
          <p:cNvPr id="220" name="Google Shape;220;p24"/>
          <p:cNvCxnSpPr/>
          <p:nvPr/>
        </p:nvCxnSpPr>
        <p:spPr>
          <a:xfrm>
            <a:off x="4130425" y="2913400"/>
            <a:ext cx="638100" cy="8400"/>
          </a:xfrm>
          <a:prstGeom prst="straightConnector1">
            <a:avLst/>
          </a:prstGeom>
          <a:noFill/>
          <a:ln w="9525" cap="flat" cmpd="sng">
            <a:solidFill>
              <a:srgbClr val="00FFFF"/>
            </a:solidFill>
            <a:prstDash val="solid"/>
            <a:round/>
            <a:headEnd type="none" w="med" len="med"/>
            <a:tailEnd type="none" w="med" len="med"/>
          </a:ln>
        </p:spPr>
      </p:cxnSp>
      <p:cxnSp>
        <p:nvCxnSpPr>
          <p:cNvPr id="221" name="Google Shape;221;p24"/>
          <p:cNvCxnSpPr>
            <a:stCxn id="213" idx="5"/>
          </p:cNvCxnSpPr>
          <p:nvPr/>
        </p:nvCxnSpPr>
        <p:spPr>
          <a:xfrm rot="10800000">
            <a:off x="4137576" y="2948686"/>
            <a:ext cx="997500" cy="953700"/>
          </a:xfrm>
          <a:prstGeom prst="straightConnector1">
            <a:avLst/>
          </a:prstGeom>
          <a:noFill/>
          <a:ln w="9525" cap="flat" cmpd="sng">
            <a:solidFill>
              <a:srgbClr val="00FFFF"/>
            </a:solidFill>
            <a:prstDash val="solid"/>
            <a:round/>
            <a:headEnd type="none" w="med" len="med"/>
            <a:tailEnd type="none" w="med" len="med"/>
          </a:ln>
        </p:spPr>
      </p:cxnSp>
      <p:pic>
        <p:nvPicPr>
          <p:cNvPr id="222" name="Google Shape;222;p24"/>
          <p:cNvPicPr preferRelativeResize="0"/>
          <p:nvPr/>
        </p:nvPicPr>
        <p:blipFill>
          <a:blip r:embed="rId10">
            <a:alphaModFix/>
          </a:blip>
          <a:stretch>
            <a:fillRect/>
          </a:stretch>
        </p:blipFill>
        <p:spPr>
          <a:xfrm>
            <a:off x="3226050" y="3385050"/>
            <a:ext cx="354000" cy="354000"/>
          </a:xfrm>
          <a:prstGeom prst="rect">
            <a:avLst/>
          </a:prstGeom>
          <a:noFill/>
          <a:ln>
            <a:noFill/>
          </a:ln>
        </p:spPr>
      </p:pic>
      <p:pic>
        <p:nvPicPr>
          <p:cNvPr id="223" name="Google Shape;223;p24"/>
          <p:cNvPicPr preferRelativeResize="0"/>
          <p:nvPr/>
        </p:nvPicPr>
        <p:blipFill>
          <a:blip r:embed="rId11">
            <a:alphaModFix/>
          </a:blip>
          <a:stretch>
            <a:fillRect/>
          </a:stretch>
        </p:blipFill>
        <p:spPr>
          <a:xfrm>
            <a:off x="2908025" y="1798150"/>
            <a:ext cx="354000" cy="354000"/>
          </a:xfrm>
          <a:prstGeom prst="rect">
            <a:avLst/>
          </a:prstGeom>
          <a:noFill/>
          <a:ln>
            <a:noFill/>
          </a:ln>
        </p:spPr>
      </p:pic>
      <p:pic>
        <p:nvPicPr>
          <p:cNvPr id="224" name="Google Shape;224;p24"/>
          <p:cNvPicPr preferRelativeResize="0"/>
          <p:nvPr/>
        </p:nvPicPr>
        <p:blipFill>
          <a:blip r:embed="rId12">
            <a:alphaModFix/>
          </a:blip>
          <a:stretch>
            <a:fillRect/>
          </a:stretch>
        </p:blipFill>
        <p:spPr>
          <a:xfrm>
            <a:off x="4666075" y="2747550"/>
            <a:ext cx="354001" cy="354001"/>
          </a:xfrm>
          <a:prstGeom prst="rect">
            <a:avLst/>
          </a:prstGeom>
          <a:noFill/>
          <a:ln>
            <a:noFill/>
          </a:ln>
        </p:spPr>
      </p:pic>
      <p:cxnSp>
        <p:nvCxnSpPr>
          <p:cNvPr id="225" name="Google Shape;225;p24"/>
          <p:cNvCxnSpPr/>
          <p:nvPr/>
        </p:nvCxnSpPr>
        <p:spPr>
          <a:xfrm rot="-10048272">
            <a:off x="4234961" y="1525325"/>
            <a:ext cx="38722" cy="1404636"/>
          </a:xfrm>
          <a:prstGeom prst="straightConnector1">
            <a:avLst/>
          </a:prstGeom>
          <a:noFill/>
          <a:ln w="9525" cap="flat" cmpd="sng">
            <a:solidFill>
              <a:schemeClr val="dk2"/>
            </a:solidFill>
            <a:prstDash val="solid"/>
            <a:round/>
            <a:headEnd type="none" w="med" len="med"/>
            <a:tailEnd type="triangle" w="med" len="med"/>
          </a:ln>
        </p:spPr>
      </p:cxnSp>
      <p:pic>
        <p:nvPicPr>
          <p:cNvPr id="226" name="Google Shape;226;p24" descr="d_\text{max}" title="MathEquation,#000000"/>
          <p:cNvPicPr preferRelativeResize="0"/>
          <p:nvPr/>
        </p:nvPicPr>
        <p:blipFill>
          <a:blip r:embed="rId13">
            <a:alphaModFix/>
          </a:blip>
          <a:stretch>
            <a:fillRect/>
          </a:stretch>
        </p:blipFill>
        <p:spPr>
          <a:xfrm rot="750401">
            <a:off x="4322697" y="2080222"/>
            <a:ext cx="354000" cy="239398"/>
          </a:xfrm>
          <a:prstGeom prst="rect">
            <a:avLst/>
          </a:prstGeom>
          <a:noFill/>
          <a:ln>
            <a:noFill/>
          </a:ln>
        </p:spPr>
      </p:pic>
      <p:pic>
        <p:nvPicPr>
          <p:cNvPr id="227" name="Google Shape;227;p24" descr="\textbf{o}_t^r = [\text{grass = True}, \text{deer = False}, \text{wolf=False}, d_t/d_\text{max}]" title="MathEquation,#000000"/>
          <p:cNvPicPr preferRelativeResize="0"/>
          <p:nvPr/>
        </p:nvPicPr>
        <p:blipFill>
          <a:blip r:embed="rId14">
            <a:alphaModFix/>
          </a:blip>
          <a:stretch>
            <a:fillRect/>
          </a:stretch>
        </p:blipFill>
        <p:spPr>
          <a:xfrm rot="-2700000">
            <a:off x="1286724" y="1690367"/>
            <a:ext cx="2944724" cy="198750"/>
          </a:xfrm>
          <a:prstGeom prst="rect">
            <a:avLst/>
          </a:prstGeom>
          <a:noFill/>
          <a:ln>
            <a:noFill/>
          </a:ln>
        </p:spPr>
      </p:pic>
      <p:pic>
        <p:nvPicPr>
          <p:cNvPr id="228" name="Google Shape;228;p24" descr="d_t" title="MathEquation,#000000"/>
          <p:cNvPicPr preferRelativeResize="0"/>
          <p:nvPr/>
        </p:nvPicPr>
        <p:blipFill>
          <a:blip r:embed="rId15">
            <a:alphaModFix/>
          </a:blip>
          <a:stretch>
            <a:fillRect/>
          </a:stretch>
        </p:blipFill>
        <p:spPr>
          <a:xfrm rot="-2312472">
            <a:off x="3559294" y="2097963"/>
            <a:ext cx="226774" cy="259373"/>
          </a:xfrm>
          <a:prstGeom prst="rect">
            <a:avLst/>
          </a:prstGeom>
          <a:noFill/>
          <a:ln>
            <a:noFill/>
          </a:ln>
        </p:spPr>
      </p:pic>
      <p:cxnSp>
        <p:nvCxnSpPr>
          <p:cNvPr id="229" name="Google Shape;229;p24"/>
          <p:cNvCxnSpPr/>
          <p:nvPr/>
        </p:nvCxnSpPr>
        <p:spPr>
          <a:xfrm rot="10800000">
            <a:off x="3273725" y="2135650"/>
            <a:ext cx="825900" cy="766500"/>
          </a:xfrm>
          <a:prstGeom prst="straightConnector1">
            <a:avLst/>
          </a:prstGeom>
          <a:noFill/>
          <a:ln w="9525" cap="flat" cmpd="sng">
            <a:solidFill>
              <a:schemeClr val="dk2"/>
            </a:solidFill>
            <a:prstDash val="solid"/>
            <a:round/>
            <a:headEnd type="none" w="med" len="med"/>
            <a:tailEnd type="triangle" w="med" len="med"/>
          </a:ln>
        </p:spPr>
      </p:cxnSp>
      <p:cxnSp>
        <p:nvCxnSpPr>
          <p:cNvPr id="230" name="Google Shape;230;p24"/>
          <p:cNvCxnSpPr/>
          <p:nvPr/>
        </p:nvCxnSpPr>
        <p:spPr>
          <a:xfrm rot="10800000">
            <a:off x="3145450" y="2047850"/>
            <a:ext cx="949800" cy="893700"/>
          </a:xfrm>
          <a:prstGeom prst="straightConnector1">
            <a:avLst/>
          </a:prstGeom>
          <a:noFill/>
          <a:ln w="38100" cap="flat" cmpd="sng">
            <a:solidFill>
              <a:srgbClr val="00FFFF"/>
            </a:solidFill>
            <a:prstDash val="solid"/>
            <a:round/>
            <a:headEnd type="none" w="med" len="med"/>
            <a:tailEnd type="none" w="med" len="med"/>
          </a:ln>
        </p:spPr>
      </p:cxnSp>
      <p:cxnSp>
        <p:nvCxnSpPr>
          <p:cNvPr id="231" name="Google Shape;231;p24"/>
          <p:cNvCxnSpPr/>
          <p:nvPr/>
        </p:nvCxnSpPr>
        <p:spPr>
          <a:xfrm flipH="1">
            <a:off x="3567674" y="2951536"/>
            <a:ext cx="548700" cy="478500"/>
          </a:xfrm>
          <a:prstGeom prst="straightConnector1">
            <a:avLst/>
          </a:prstGeom>
          <a:noFill/>
          <a:ln w="38100" cap="flat" cmpd="sng">
            <a:solidFill>
              <a:srgbClr val="00FFFF"/>
            </a:solidFill>
            <a:prstDash val="solid"/>
            <a:round/>
            <a:headEnd type="none" w="med" len="med"/>
            <a:tailEnd type="none" w="med" len="med"/>
          </a:ln>
        </p:spPr>
      </p:cxnSp>
      <p:cxnSp>
        <p:nvCxnSpPr>
          <p:cNvPr id="232" name="Google Shape;232;p24"/>
          <p:cNvCxnSpPr/>
          <p:nvPr/>
        </p:nvCxnSpPr>
        <p:spPr>
          <a:xfrm flipH="1">
            <a:off x="4083325" y="2930250"/>
            <a:ext cx="54000" cy="1381200"/>
          </a:xfrm>
          <a:prstGeom prst="straightConnector1">
            <a:avLst/>
          </a:prstGeom>
          <a:noFill/>
          <a:ln w="38100" cap="flat" cmpd="sng">
            <a:solidFill>
              <a:srgbClr val="00FFFF"/>
            </a:solidFill>
            <a:prstDash val="solid"/>
            <a:round/>
            <a:headEnd type="none" w="med" len="med"/>
            <a:tailEnd type="none" w="med" len="med"/>
          </a:ln>
        </p:spPr>
      </p:cxnSp>
      <p:cxnSp>
        <p:nvCxnSpPr>
          <p:cNvPr id="233" name="Google Shape;233;p24"/>
          <p:cNvCxnSpPr/>
          <p:nvPr/>
        </p:nvCxnSpPr>
        <p:spPr>
          <a:xfrm rot="10800000">
            <a:off x="2595925" y="2924550"/>
            <a:ext cx="1527300" cy="5700"/>
          </a:xfrm>
          <a:prstGeom prst="straightConnector1">
            <a:avLst/>
          </a:prstGeom>
          <a:noFill/>
          <a:ln w="38100" cap="flat" cmpd="sng">
            <a:solidFill>
              <a:srgbClr val="00FFFF"/>
            </a:solidFill>
            <a:prstDash val="solid"/>
            <a:round/>
            <a:headEnd type="none" w="med" len="med"/>
            <a:tailEnd type="none" w="med" len="med"/>
          </a:ln>
        </p:spPr>
      </p:cxnSp>
      <p:cxnSp>
        <p:nvCxnSpPr>
          <p:cNvPr id="234" name="Google Shape;234;p24"/>
          <p:cNvCxnSpPr/>
          <p:nvPr/>
        </p:nvCxnSpPr>
        <p:spPr>
          <a:xfrm rot="10800000">
            <a:off x="4083325" y="1537650"/>
            <a:ext cx="4800" cy="1385700"/>
          </a:xfrm>
          <a:prstGeom prst="straightConnector1">
            <a:avLst/>
          </a:prstGeom>
          <a:noFill/>
          <a:ln w="38100" cap="flat" cmpd="sng">
            <a:solidFill>
              <a:srgbClr val="00FFFF"/>
            </a:solidFill>
            <a:prstDash val="solid"/>
            <a:round/>
            <a:headEnd type="none" w="med" len="med"/>
            <a:tailEnd type="none" w="med" len="med"/>
          </a:ln>
        </p:spPr>
      </p:cxnSp>
      <p:cxnSp>
        <p:nvCxnSpPr>
          <p:cNvPr id="235" name="Google Shape;235;p24"/>
          <p:cNvCxnSpPr/>
          <p:nvPr/>
        </p:nvCxnSpPr>
        <p:spPr>
          <a:xfrm rot="10800000" flipH="1">
            <a:off x="4123476" y="1943864"/>
            <a:ext cx="1011600" cy="986400"/>
          </a:xfrm>
          <a:prstGeom prst="straightConnector1">
            <a:avLst/>
          </a:prstGeom>
          <a:noFill/>
          <a:ln w="38100" cap="flat" cmpd="sng">
            <a:solidFill>
              <a:srgbClr val="00FFFF"/>
            </a:solidFill>
            <a:prstDash val="solid"/>
            <a:round/>
            <a:headEnd type="none" w="med" len="med"/>
            <a:tailEnd type="none" w="med" len="med"/>
          </a:ln>
        </p:spPr>
      </p:cxnSp>
      <p:cxnSp>
        <p:nvCxnSpPr>
          <p:cNvPr id="236" name="Google Shape;236;p24"/>
          <p:cNvCxnSpPr/>
          <p:nvPr/>
        </p:nvCxnSpPr>
        <p:spPr>
          <a:xfrm>
            <a:off x="4130425" y="2916250"/>
            <a:ext cx="638100" cy="8400"/>
          </a:xfrm>
          <a:prstGeom prst="straightConnector1">
            <a:avLst/>
          </a:prstGeom>
          <a:noFill/>
          <a:ln w="38100" cap="flat" cmpd="sng">
            <a:solidFill>
              <a:srgbClr val="00FFFF"/>
            </a:solidFill>
            <a:prstDash val="solid"/>
            <a:round/>
            <a:headEnd type="none" w="med" len="med"/>
            <a:tailEnd type="none" w="med" len="med"/>
          </a:ln>
        </p:spPr>
      </p:cxnSp>
      <p:cxnSp>
        <p:nvCxnSpPr>
          <p:cNvPr id="237" name="Google Shape;237;p24"/>
          <p:cNvCxnSpPr/>
          <p:nvPr/>
        </p:nvCxnSpPr>
        <p:spPr>
          <a:xfrm rot="10800000">
            <a:off x="4137576" y="2951536"/>
            <a:ext cx="997500" cy="953700"/>
          </a:xfrm>
          <a:prstGeom prst="straightConnector1">
            <a:avLst/>
          </a:prstGeom>
          <a:noFill/>
          <a:ln w="38100" cap="flat" cmpd="sng">
            <a:solidFill>
              <a:srgbClr val="00FFFF"/>
            </a:solidFill>
            <a:prstDash val="solid"/>
            <a:round/>
            <a:headEnd type="none" w="med" len="med"/>
            <a:tailEnd type="none" w="med" len="med"/>
          </a:ln>
        </p:spPr>
      </p:cxnSp>
      <p:pic>
        <p:nvPicPr>
          <p:cNvPr id="238" name="Google Shape;238;p24"/>
          <p:cNvPicPr preferRelativeResize="0"/>
          <p:nvPr/>
        </p:nvPicPr>
        <p:blipFill>
          <a:blip r:embed="rId12">
            <a:alphaModFix/>
          </a:blip>
          <a:stretch>
            <a:fillRect/>
          </a:stretch>
        </p:blipFill>
        <p:spPr>
          <a:xfrm>
            <a:off x="3943750" y="2744700"/>
            <a:ext cx="354001" cy="354001"/>
          </a:xfrm>
          <a:prstGeom prst="rect">
            <a:avLst/>
          </a:prstGeom>
          <a:noFill/>
          <a:ln>
            <a:noFill/>
          </a:ln>
        </p:spPr>
      </p:pic>
      <p:pic>
        <p:nvPicPr>
          <p:cNvPr id="239" name="Google Shape;239;p24"/>
          <p:cNvPicPr preferRelativeResize="0"/>
          <p:nvPr/>
        </p:nvPicPr>
        <p:blipFill>
          <a:blip r:embed="rId16">
            <a:alphaModFix/>
          </a:blip>
          <a:stretch>
            <a:fillRect/>
          </a:stretch>
        </p:blipFill>
        <p:spPr>
          <a:xfrm flipH="1">
            <a:off x="175" y="2558187"/>
            <a:ext cx="5538174" cy="2585311"/>
          </a:xfrm>
          <a:prstGeom prst="rect">
            <a:avLst/>
          </a:prstGeom>
          <a:noFill/>
          <a:ln w="2857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par>
                                <p:cTn id="8" presetID="10" presetClass="entr" presetSubtype="0" fill="hold" nodeType="withEffect">
                                  <p:stCondLst>
                                    <p:cond delay="0"/>
                                  </p:stCondLst>
                                  <p:childTnLst>
                                    <p:set>
                                      <p:cBhvr>
                                        <p:cTn id="9" dur="1" fill="hold">
                                          <p:stCondLst>
                                            <p:cond delay="0"/>
                                          </p:stCondLst>
                                        </p:cTn>
                                        <p:tgtEl>
                                          <p:spTgt spid="215"/>
                                        </p:tgtEl>
                                        <p:attrNameLst>
                                          <p:attrName>style.visibility</p:attrName>
                                        </p:attrNameLst>
                                      </p:cBhvr>
                                      <p:to>
                                        <p:strVal val="visible"/>
                                      </p:to>
                                    </p:set>
                                    <p:animEffect transition="in" filter="fade">
                                      <p:cBhvr>
                                        <p:cTn id="10" dur="1000"/>
                                        <p:tgtEl>
                                          <p:spTgt spid="215"/>
                                        </p:tgtEl>
                                      </p:cBhvr>
                                    </p:animEffect>
                                  </p:childTnLst>
                                </p:cTn>
                              </p:par>
                              <p:par>
                                <p:cTn id="11" presetID="10" presetClass="entr" presetSubtype="0" fill="hold" nodeType="withEffect">
                                  <p:stCondLst>
                                    <p:cond delay="0"/>
                                  </p:stCondLst>
                                  <p:childTnLst>
                                    <p:set>
                                      <p:cBhvr>
                                        <p:cTn id="12" dur="1" fill="hold">
                                          <p:stCondLst>
                                            <p:cond delay="0"/>
                                          </p:stCondLst>
                                        </p:cTn>
                                        <p:tgtEl>
                                          <p:spTgt spid="216"/>
                                        </p:tgtEl>
                                        <p:attrNameLst>
                                          <p:attrName>style.visibility</p:attrName>
                                        </p:attrNameLst>
                                      </p:cBhvr>
                                      <p:to>
                                        <p:strVal val="visible"/>
                                      </p:to>
                                    </p:set>
                                    <p:animEffect transition="in" filter="fade">
                                      <p:cBhvr>
                                        <p:cTn id="13" dur="1000"/>
                                        <p:tgtEl>
                                          <p:spTgt spid="216"/>
                                        </p:tgtEl>
                                      </p:cBhvr>
                                    </p:animEffect>
                                  </p:childTnLst>
                                </p:cTn>
                              </p:par>
                              <p:par>
                                <p:cTn id="14" presetID="10" presetClass="entr" presetSubtype="0" fill="hold" nodeType="withEffect">
                                  <p:stCondLst>
                                    <p:cond delay="0"/>
                                  </p:stCondLst>
                                  <p:childTnLst>
                                    <p:set>
                                      <p:cBhvr>
                                        <p:cTn id="15" dur="1" fill="hold">
                                          <p:stCondLst>
                                            <p:cond delay="0"/>
                                          </p:stCondLst>
                                        </p:cTn>
                                        <p:tgtEl>
                                          <p:spTgt spid="217"/>
                                        </p:tgtEl>
                                        <p:attrNameLst>
                                          <p:attrName>style.visibility</p:attrName>
                                        </p:attrNameLst>
                                      </p:cBhvr>
                                      <p:to>
                                        <p:strVal val="visible"/>
                                      </p:to>
                                    </p:set>
                                    <p:animEffect transition="in" filter="fade">
                                      <p:cBhvr>
                                        <p:cTn id="16" dur="1000"/>
                                        <p:tgtEl>
                                          <p:spTgt spid="217"/>
                                        </p:tgtEl>
                                      </p:cBhvr>
                                    </p:animEffect>
                                  </p:childTnLst>
                                </p:cTn>
                              </p:par>
                              <p:par>
                                <p:cTn id="17" presetID="10" presetClass="entr" presetSubtype="0" fill="hold" nodeType="withEffect">
                                  <p:stCondLst>
                                    <p:cond delay="0"/>
                                  </p:stCondLst>
                                  <p:childTnLst>
                                    <p:set>
                                      <p:cBhvr>
                                        <p:cTn id="18" dur="1" fill="hold">
                                          <p:stCondLst>
                                            <p:cond delay="0"/>
                                          </p:stCondLst>
                                        </p:cTn>
                                        <p:tgtEl>
                                          <p:spTgt spid="218"/>
                                        </p:tgtEl>
                                        <p:attrNameLst>
                                          <p:attrName>style.visibility</p:attrName>
                                        </p:attrNameLst>
                                      </p:cBhvr>
                                      <p:to>
                                        <p:strVal val="visible"/>
                                      </p:to>
                                    </p:set>
                                    <p:animEffect transition="in" filter="fade">
                                      <p:cBhvr>
                                        <p:cTn id="19" dur="1000"/>
                                        <p:tgtEl>
                                          <p:spTgt spid="218"/>
                                        </p:tgtEl>
                                      </p:cBhvr>
                                    </p:animEffect>
                                  </p:childTnLst>
                                </p:cTn>
                              </p:par>
                              <p:par>
                                <p:cTn id="20" presetID="10" presetClass="entr" presetSubtype="0" fill="hold" nodeType="withEffect">
                                  <p:stCondLst>
                                    <p:cond delay="0"/>
                                  </p:stCondLst>
                                  <p:childTnLst>
                                    <p:set>
                                      <p:cBhvr>
                                        <p:cTn id="21" dur="1" fill="hold">
                                          <p:stCondLst>
                                            <p:cond delay="0"/>
                                          </p:stCondLst>
                                        </p:cTn>
                                        <p:tgtEl>
                                          <p:spTgt spid="219"/>
                                        </p:tgtEl>
                                        <p:attrNameLst>
                                          <p:attrName>style.visibility</p:attrName>
                                        </p:attrNameLst>
                                      </p:cBhvr>
                                      <p:to>
                                        <p:strVal val="visible"/>
                                      </p:to>
                                    </p:set>
                                    <p:animEffect transition="in" filter="fade">
                                      <p:cBhvr>
                                        <p:cTn id="22" dur="1000"/>
                                        <p:tgtEl>
                                          <p:spTgt spid="219"/>
                                        </p:tgtEl>
                                      </p:cBhvr>
                                    </p:animEffect>
                                  </p:childTnLst>
                                </p:cTn>
                              </p:par>
                              <p:par>
                                <p:cTn id="23" presetID="10" presetClass="entr" presetSubtype="0" fill="hold" nodeType="withEffect">
                                  <p:stCondLst>
                                    <p:cond delay="0"/>
                                  </p:stCondLst>
                                  <p:childTnLst>
                                    <p:set>
                                      <p:cBhvr>
                                        <p:cTn id="24" dur="1" fill="hold">
                                          <p:stCondLst>
                                            <p:cond delay="0"/>
                                          </p:stCondLst>
                                        </p:cTn>
                                        <p:tgtEl>
                                          <p:spTgt spid="220"/>
                                        </p:tgtEl>
                                        <p:attrNameLst>
                                          <p:attrName>style.visibility</p:attrName>
                                        </p:attrNameLst>
                                      </p:cBhvr>
                                      <p:to>
                                        <p:strVal val="visible"/>
                                      </p:to>
                                    </p:set>
                                    <p:animEffect transition="in" filter="fade">
                                      <p:cBhvr>
                                        <p:cTn id="25" dur="1000"/>
                                        <p:tgtEl>
                                          <p:spTgt spid="220"/>
                                        </p:tgtEl>
                                      </p:cBhvr>
                                    </p:animEffect>
                                  </p:childTnLst>
                                </p:cTn>
                              </p:par>
                              <p:par>
                                <p:cTn id="26" presetID="10" presetClass="entr" presetSubtype="0" fill="hold" nodeType="withEffect">
                                  <p:stCondLst>
                                    <p:cond delay="0"/>
                                  </p:stCondLst>
                                  <p:childTnLst>
                                    <p:set>
                                      <p:cBhvr>
                                        <p:cTn id="27" dur="1" fill="hold">
                                          <p:stCondLst>
                                            <p:cond delay="0"/>
                                          </p:stCondLst>
                                        </p:cTn>
                                        <p:tgtEl>
                                          <p:spTgt spid="221"/>
                                        </p:tgtEl>
                                        <p:attrNameLst>
                                          <p:attrName>style.visibility</p:attrName>
                                        </p:attrNameLst>
                                      </p:cBhvr>
                                      <p:to>
                                        <p:strVal val="visible"/>
                                      </p:to>
                                    </p:set>
                                    <p:animEffect transition="in" filter="fade">
                                      <p:cBhvr>
                                        <p:cTn id="28" dur="1000"/>
                                        <p:tgtEl>
                                          <p:spTgt spid="221"/>
                                        </p:tgtEl>
                                      </p:cBhvr>
                                    </p:animEffect>
                                  </p:childTnLst>
                                </p:cTn>
                              </p:par>
                              <p:par>
                                <p:cTn id="29" presetID="10" presetClass="entr" presetSubtype="0" fill="hold" nodeType="withEffect">
                                  <p:stCondLst>
                                    <p:cond delay="0"/>
                                  </p:stCondLst>
                                  <p:childTnLst>
                                    <p:set>
                                      <p:cBhvr>
                                        <p:cTn id="30" dur="1" fill="hold">
                                          <p:stCondLst>
                                            <p:cond delay="0"/>
                                          </p:stCondLst>
                                        </p:cTn>
                                        <p:tgtEl>
                                          <p:spTgt spid="223"/>
                                        </p:tgtEl>
                                        <p:attrNameLst>
                                          <p:attrName>style.visibility</p:attrName>
                                        </p:attrNameLst>
                                      </p:cBhvr>
                                      <p:to>
                                        <p:strVal val="visible"/>
                                      </p:to>
                                    </p:set>
                                    <p:animEffect transition="in" filter="fade">
                                      <p:cBhvr>
                                        <p:cTn id="31" dur="1000"/>
                                        <p:tgtEl>
                                          <p:spTgt spid="223"/>
                                        </p:tgtEl>
                                      </p:cBhvr>
                                    </p:animEffect>
                                  </p:childTnLst>
                                </p:cTn>
                              </p:par>
                              <p:par>
                                <p:cTn id="32" presetID="10" presetClass="entr" presetSubtype="0" fill="hold" nodeType="withEffect">
                                  <p:stCondLst>
                                    <p:cond delay="0"/>
                                  </p:stCondLst>
                                  <p:childTnLst>
                                    <p:set>
                                      <p:cBhvr>
                                        <p:cTn id="33" dur="1" fill="hold">
                                          <p:stCondLst>
                                            <p:cond delay="0"/>
                                          </p:stCondLst>
                                        </p:cTn>
                                        <p:tgtEl>
                                          <p:spTgt spid="224"/>
                                        </p:tgtEl>
                                        <p:attrNameLst>
                                          <p:attrName>style.visibility</p:attrName>
                                        </p:attrNameLst>
                                      </p:cBhvr>
                                      <p:to>
                                        <p:strVal val="visible"/>
                                      </p:to>
                                    </p:set>
                                    <p:animEffect transition="in" filter="fade">
                                      <p:cBhvr>
                                        <p:cTn id="34" dur="1000"/>
                                        <p:tgtEl>
                                          <p:spTgt spid="224"/>
                                        </p:tgtEl>
                                      </p:cBhvr>
                                    </p:animEffect>
                                  </p:childTnLst>
                                </p:cTn>
                              </p:par>
                              <p:par>
                                <p:cTn id="35" presetID="10" presetClass="entr" presetSubtype="0" fill="hold" nodeType="withEffect">
                                  <p:stCondLst>
                                    <p:cond delay="0"/>
                                  </p:stCondLst>
                                  <p:childTnLst>
                                    <p:set>
                                      <p:cBhvr>
                                        <p:cTn id="36" dur="1" fill="hold">
                                          <p:stCondLst>
                                            <p:cond delay="0"/>
                                          </p:stCondLst>
                                        </p:cTn>
                                        <p:tgtEl>
                                          <p:spTgt spid="222"/>
                                        </p:tgtEl>
                                        <p:attrNameLst>
                                          <p:attrName>style.visibility</p:attrName>
                                        </p:attrNameLst>
                                      </p:cBhvr>
                                      <p:to>
                                        <p:strVal val="visible"/>
                                      </p:to>
                                    </p:set>
                                    <p:animEffect transition="in" filter="fade">
                                      <p:cBhvr>
                                        <p:cTn id="37" dur="1000"/>
                                        <p:tgtEl>
                                          <p:spTgt spid="2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7"/>
                                        </p:tgtEl>
                                        <p:attrNameLst>
                                          <p:attrName>style.visibility</p:attrName>
                                        </p:attrNameLst>
                                      </p:cBhvr>
                                      <p:to>
                                        <p:strVal val="visible"/>
                                      </p:to>
                                    </p:set>
                                    <p:animEffect transition="in" filter="fade">
                                      <p:cBhvr>
                                        <p:cTn id="42" dur="1000"/>
                                        <p:tgtEl>
                                          <p:spTgt spid="227"/>
                                        </p:tgtEl>
                                      </p:cBhvr>
                                    </p:animEffect>
                                  </p:childTnLst>
                                </p:cTn>
                              </p:par>
                              <p:par>
                                <p:cTn id="43" presetID="10" presetClass="entr" presetSubtype="0" fill="hold" nodeType="withEffect">
                                  <p:stCondLst>
                                    <p:cond delay="0"/>
                                  </p:stCondLst>
                                  <p:childTnLst>
                                    <p:set>
                                      <p:cBhvr>
                                        <p:cTn id="44" dur="1" fill="hold">
                                          <p:stCondLst>
                                            <p:cond delay="0"/>
                                          </p:stCondLst>
                                        </p:cTn>
                                        <p:tgtEl>
                                          <p:spTgt spid="230"/>
                                        </p:tgtEl>
                                        <p:attrNameLst>
                                          <p:attrName>style.visibility</p:attrName>
                                        </p:attrNameLst>
                                      </p:cBhvr>
                                      <p:to>
                                        <p:strVal val="visible"/>
                                      </p:to>
                                    </p:set>
                                    <p:animEffect transition="in" filter="fade">
                                      <p:cBhvr>
                                        <p:cTn id="45" dur="1000"/>
                                        <p:tgtEl>
                                          <p:spTgt spid="2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6"/>
                                        </p:tgtEl>
                                        <p:attrNameLst>
                                          <p:attrName>style.visibility</p:attrName>
                                        </p:attrNameLst>
                                      </p:cBhvr>
                                      <p:to>
                                        <p:strVal val="visible"/>
                                      </p:to>
                                    </p:set>
                                    <p:animEffect transition="in" filter="fade">
                                      <p:cBhvr>
                                        <p:cTn id="50" dur="1000"/>
                                        <p:tgtEl>
                                          <p:spTgt spid="226"/>
                                        </p:tgtEl>
                                      </p:cBhvr>
                                    </p:animEffect>
                                  </p:childTnLst>
                                </p:cTn>
                              </p:par>
                              <p:par>
                                <p:cTn id="51" presetID="10" presetClass="entr" presetSubtype="0" fill="hold" nodeType="withEffect">
                                  <p:stCondLst>
                                    <p:cond delay="0"/>
                                  </p:stCondLst>
                                  <p:childTnLst>
                                    <p:set>
                                      <p:cBhvr>
                                        <p:cTn id="52" dur="1" fill="hold">
                                          <p:stCondLst>
                                            <p:cond delay="0"/>
                                          </p:stCondLst>
                                        </p:cTn>
                                        <p:tgtEl>
                                          <p:spTgt spid="228"/>
                                        </p:tgtEl>
                                        <p:attrNameLst>
                                          <p:attrName>style.visibility</p:attrName>
                                        </p:attrNameLst>
                                      </p:cBhvr>
                                      <p:to>
                                        <p:strVal val="visible"/>
                                      </p:to>
                                    </p:set>
                                    <p:animEffect transition="in" filter="fade">
                                      <p:cBhvr>
                                        <p:cTn id="53" dur="1000"/>
                                        <p:tgtEl>
                                          <p:spTgt spid="228"/>
                                        </p:tgtEl>
                                      </p:cBhvr>
                                    </p:animEffect>
                                  </p:childTnLst>
                                </p:cTn>
                              </p:par>
                              <p:par>
                                <p:cTn id="54" presetID="10" presetClass="entr" presetSubtype="0" fill="hold" nodeType="withEffect">
                                  <p:stCondLst>
                                    <p:cond delay="0"/>
                                  </p:stCondLst>
                                  <p:childTnLst>
                                    <p:set>
                                      <p:cBhvr>
                                        <p:cTn id="55" dur="1" fill="hold">
                                          <p:stCondLst>
                                            <p:cond delay="0"/>
                                          </p:stCondLst>
                                        </p:cTn>
                                        <p:tgtEl>
                                          <p:spTgt spid="229"/>
                                        </p:tgtEl>
                                        <p:attrNameLst>
                                          <p:attrName>style.visibility</p:attrName>
                                        </p:attrNameLst>
                                      </p:cBhvr>
                                      <p:to>
                                        <p:strVal val="visible"/>
                                      </p:to>
                                    </p:set>
                                    <p:animEffect transition="in" filter="fade">
                                      <p:cBhvr>
                                        <p:cTn id="56" dur="1000"/>
                                        <p:tgtEl>
                                          <p:spTgt spid="229"/>
                                        </p:tgtEl>
                                      </p:cBhvr>
                                    </p:animEffect>
                                  </p:childTnLst>
                                </p:cTn>
                              </p:par>
                              <p:par>
                                <p:cTn id="57" presetID="10" presetClass="entr" presetSubtype="0" fill="hold" nodeType="withEffect">
                                  <p:stCondLst>
                                    <p:cond delay="0"/>
                                  </p:stCondLst>
                                  <p:childTnLst>
                                    <p:set>
                                      <p:cBhvr>
                                        <p:cTn id="58" dur="1" fill="hold">
                                          <p:stCondLst>
                                            <p:cond delay="0"/>
                                          </p:stCondLst>
                                        </p:cTn>
                                        <p:tgtEl>
                                          <p:spTgt spid="225"/>
                                        </p:tgtEl>
                                        <p:attrNameLst>
                                          <p:attrName>style.visibility</p:attrName>
                                        </p:attrNameLst>
                                      </p:cBhvr>
                                      <p:to>
                                        <p:strVal val="visible"/>
                                      </p:to>
                                    </p:set>
                                    <p:animEffect transition="in" filter="fade">
                                      <p:cBhvr>
                                        <p:cTn id="59" dur="1000"/>
                                        <p:tgtEl>
                                          <p:spTgt spid="2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1"/>
                                        </p:tgtEl>
                                        <p:attrNameLst>
                                          <p:attrName>style.visibility</p:attrName>
                                        </p:attrNameLst>
                                      </p:cBhvr>
                                      <p:to>
                                        <p:strVal val="visible"/>
                                      </p:to>
                                    </p:set>
                                    <p:animEffect transition="in" filter="fade">
                                      <p:cBhvr>
                                        <p:cTn id="64" dur="1000"/>
                                        <p:tgtEl>
                                          <p:spTgt spid="231"/>
                                        </p:tgtEl>
                                      </p:cBhvr>
                                    </p:animEffect>
                                  </p:childTnLst>
                                </p:cTn>
                              </p:par>
                              <p:par>
                                <p:cTn id="65" presetID="10" presetClass="entr" presetSubtype="0" fill="hold" nodeType="withEffect">
                                  <p:stCondLst>
                                    <p:cond delay="0"/>
                                  </p:stCondLst>
                                  <p:childTnLst>
                                    <p:set>
                                      <p:cBhvr>
                                        <p:cTn id="66" dur="1" fill="hold">
                                          <p:stCondLst>
                                            <p:cond delay="0"/>
                                          </p:stCondLst>
                                        </p:cTn>
                                        <p:tgtEl>
                                          <p:spTgt spid="232"/>
                                        </p:tgtEl>
                                        <p:attrNameLst>
                                          <p:attrName>style.visibility</p:attrName>
                                        </p:attrNameLst>
                                      </p:cBhvr>
                                      <p:to>
                                        <p:strVal val="visible"/>
                                      </p:to>
                                    </p:set>
                                    <p:animEffect transition="in" filter="fade">
                                      <p:cBhvr>
                                        <p:cTn id="67" dur="1000"/>
                                        <p:tgtEl>
                                          <p:spTgt spid="232"/>
                                        </p:tgtEl>
                                      </p:cBhvr>
                                    </p:animEffect>
                                  </p:childTnLst>
                                </p:cTn>
                              </p:par>
                              <p:par>
                                <p:cTn id="68" presetID="10" presetClass="entr" presetSubtype="0" fill="hold" nodeType="withEffect">
                                  <p:stCondLst>
                                    <p:cond delay="0"/>
                                  </p:stCondLst>
                                  <p:childTnLst>
                                    <p:set>
                                      <p:cBhvr>
                                        <p:cTn id="69" dur="1" fill="hold">
                                          <p:stCondLst>
                                            <p:cond delay="0"/>
                                          </p:stCondLst>
                                        </p:cTn>
                                        <p:tgtEl>
                                          <p:spTgt spid="233"/>
                                        </p:tgtEl>
                                        <p:attrNameLst>
                                          <p:attrName>style.visibility</p:attrName>
                                        </p:attrNameLst>
                                      </p:cBhvr>
                                      <p:to>
                                        <p:strVal val="visible"/>
                                      </p:to>
                                    </p:set>
                                    <p:animEffect transition="in" filter="fade">
                                      <p:cBhvr>
                                        <p:cTn id="70" dur="1000"/>
                                        <p:tgtEl>
                                          <p:spTgt spid="233"/>
                                        </p:tgtEl>
                                      </p:cBhvr>
                                    </p:animEffect>
                                  </p:childTnLst>
                                </p:cTn>
                              </p:par>
                              <p:par>
                                <p:cTn id="71" presetID="10" presetClass="entr" presetSubtype="0" fill="hold" nodeType="withEffect">
                                  <p:stCondLst>
                                    <p:cond delay="0"/>
                                  </p:stCondLst>
                                  <p:childTnLst>
                                    <p:set>
                                      <p:cBhvr>
                                        <p:cTn id="72" dur="1" fill="hold">
                                          <p:stCondLst>
                                            <p:cond delay="0"/>
                                          </p:stCondLst>
                                        </p:cTn>
                                        <p:tgtEl>
                                          <p:spTgt spid="234"/>
                                        </p:tgtEl>
                                        <p:attrNameLst>
                                          <p:attrName>style.visibility</p:attrName>
                                        </p:attrNameLst>
                                      </p:cBhvr>
                                      <p:to>
                                        <p:strVal val="visible"/>
                                      </p:to>
                                    </p:set>
                                    <p:animEffect transition="in" filter="fade">
                                      <p:cBhvr>
                                        <p:cTn id="73" dur="1000"/>
                                        <p:tgtEl>
                                          <p:spTgt spid="234"/>
                                        </p:tgtEl>
                                      </p:cBhvr>
                                    </p:animEffect>
                                  </p:childTnLst>
                                </p:cTn>
                              </p:par>
                              <p:par>
                                <p:cTn id="74" presetID="10" presetClass="entr" presetSubtype="0" fill="hold" nodeType="withEffect">
                                  <p:stCondLst>
                                    <p:cond delay="0"/>
                                  </p:stCondLst>
                                  <p:childTnLst>
                                    <p:set>
                                      <p:cBhvr>
                                        <p:cTn id="75" dur="1" fill="hold">
                                          <p:stCondLst>
                                            <p:cond delay="0"/>
                                          </p:stCondLst>
                                        </p:cTn>
                                        <p:tgtEl>
                                          <p:spTgt spid="235"/>
                                        </p:tgtEl>
                                        <p:attrNameLst>
                                          <p:attrName>style.visibility</p:attrName>
                                        </p:attrNameLst>
                                      </p:cBhvr>
                                      <p:to>
                                        <p:strVal val="visible"/>
                                      </p:to>
                                    </p:set>
                                    <p:animEffect transition="in" filter="fade">
                                      <p:cBhvr>
                                        <p:cTn id="76" dur="1000"/>
                                        <p:tgtEl>
                                          <p:spTgt spid="235"/>
                                        </p:tgtEl>
                                      </p:cBhvr>
                                    </p:animEffect>
                                  </p:childTnLst>
                                </p:cTn>
                              </p:par>
                              <p:par>
                                <p:cTn id="77" presetID="10" presetClass="entr" presetSubtype="0" fill="hold" nodeType="withEffect">
                                  <p:stCondLst>
                                    <p:cond delay="0"/>
                                  </p:stCondLst>
                                  <p:childTnLst>
                                    <p:set>
                                      <p:cBhvr>
                                        <p:cTn id="78" dur="1" fill="hold">
                                          <p:stCondLst>
                                            <p:cond delay="0"/>
                                          </p:stCondLst>
                                        </p:cTn>
                                        <p:tgtEl>
                                          <p:spTgt spid="236"/>
                                        </p:tgtEl>
                                        <p:attrNameLst>
                                          <p:attrName>style.visibility</p:attrName>
                                        </p:attrNameLst>
                                      </p:cBhvr>
                                      <p:to>
                                        <p:strVal val="visible"/>
                                      </p:to>
                                    </p:set>
                                    <p:animEffect transition="in" filter="fade">
                                      <p:cBhvr>
                                        <p:cTn id="79" dur="1000"/>
                                        <p:tgtEl>
                                          <p:spTgt spid="236"/>
                                        </p:tgtEl>
                                      </p:cBhvr>
                                    </p:animEffect>
                                  </p:childTnLst>
                                </p:cTn>
                              </p:par>
                              <p:par>
                                <p:cTn id="80" presetID="10" presetClass="entr" presetSubtype="0" fill="hold" nodeType="withEffect">
                                  <p:stCondLst>
                                    <p:cond delay="0"/>
                                  </p:stCondLst>
                                  <p:childTnLst>
                                    <p:set>
                                      <p:cBhvr>
                                        <p:cTn id="81" dur="1" fill="hold">
                                          <p:stCondLst>
                                            <p:cond delay="0"/>
                                          </p:stCondLst>
                                        </p:cTn>
                                        <p:tgtEl>
                                          <p:spTgt spid="237"/>
                                        </p:tgtEl>
                                        <p:attrNameLst>
                                          <p:attrName>style.visibility</p:attrName>
                                        </p:attrNameLst>
                                      </p:cBhvr>
                                      <p:to>
                                        <p:strVal val="visible"/>
                                      </p:to>
                                    </p:set>
                                    <p:animEffect transition="in" filter="fade">
                                      <p:cBhvr>
                                        <p:cTn id="82" dur="1000"/>
                                        <p:tgtEl>
                                          <p:spTgt spid="237"/>
                                        </p:tgtEl>
                                      </p:cBhvr>
                                    </p:animEffect>
                                  </p:childTnLst>
                                </p:cTn>
                              </p:par>
                              <p:par>
                                <p:cTn id="83" presetID="10" presetClass="entr" presetSubtype="0" fill="hold" nodeType="withEffect">
                                  <p:stCondLst>
                                    <p:cond delay="0"/>
                                  </p:stCondLst>
                                  <p:childTnLst>
                                    <p:set>
                                      <p:cBhvr>
                                        <p:cTn id="84" dur="1" fill="hold">
                                          <p:stCondLst>
                                            <p:cond delay="0"/>
                                          </p:stCondLst>
                                        </p:cTn>
                                        <p:tgtEl>
                                          <p:spTgt spid="212"/>
                                        </p:tgtEl>
                                        <p:attrNameLst>
                                          <p:attrName>style.visibility</p:attrName>
                                        </p:attrNameLst>
                                      </p:cBhvr>
                                      <p:to>
                                        <p:strVal val="visible"/>
                                      </p:to>
                                    </p:set>
                                    <p:animEffect transition="in" filter="fade">
                                      <p:cBhvr>
                                        <p:cTn id="85" dur="1300"/>
                                        <p:tgtEl>
                                          <p:spTgt spid="21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39"/>
                                        </p:tgtEl>
                                        <p:attrNameLst>
                                          <p:attrName>style.visibility</p:attrName>
                                        </p:attrNameLst>
                                      </p:cBhvr>
                                      <p:to>
                                        <p:strVal val="visible"/>
                                      </p:to>
                                    </p:set>
                                    <p:animEffect transition="in" filter="fade">
                                      <p:cBhvr>
                                        <p:cTn id="90"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4"/>
        <p:cNvGrpSpPr/>
        <p:nvPr/>
      </p:nvGrpSpPr>
      <p:grpSpPr>
        <a:xfrm>
          <a:off x="0" y="0"/>
          <a:ext cx="0" cy="0"/>
          <a:chOff x="0" y="0"/>
          <a:chExt cx="0" cy="0"/>
        </a:xfrm>
      </p:grpSpPr>
      <p:sp>
        <p:nvSpPr>
          <p:cNvPr id="245" name="Google Shape;245;p25"/>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p:nvPr/>
        </p:nvSpPr>
        <p:spPr>
          <a:xfrm>
            <a:off x="5692600" y="3057800"/>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5"/>
          <p:cNvSpPr/>
          <p:nvPr/>
        </p:nvSpPr>
        <p:spPr>
          <a:xfrm>
            <a:off x="5685250" y="4102475"/>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5685250" y="1938813"/>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p:nvPr/>
        </p:nvSpPr>
        <p:spPr>
          <a:xfrm>
            <a:off x="5685250" y="820025"/>
            <a:ext cx="3050400" cy="9375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Agents</a:t>
            </a:r>
            <a:endParaRPr>
              <a:solidFill>
                <a:srgbClr val="EFEFEF"/>
              </a:solidFill>
              <a:latin typeface="Ubuntu"/>
              <a:ea typeface="Ubuntu"/>
              <a:cs typeface="Ubuntu"/>
              <a:sym typeface="Ubuntu"/>
            </a:endParaRPr>
          </a:p>
        </p:txBody>
      </p:sp>
      <p:pic>
        <p:nvPicPr>
          <p:cNvPr id="251" name="Google Shape;251;p25"/>
          <p:cNvPicPr preferRelativeResize="0"/>
          <p:nvPr/>
        </p:nvPicPr>
        <p:blipFill>
          <a:blip r:embed="rId3">
            <a:alphaModFix/>
          </a:blip>
          <a:stretch>
            <a:fillRect/>
          </a:stretch>
        </p:blipFill>
        <p:spPr>
          <a:xfrm>
            <a:off x="7005950" y="918000"/>
            <a:ext cx="741550" cy="741550"/>
          </a:xfrm>
          <a:prstGeom prst="rect">
            <a:avLst/>
          </a:prstGeom>
          <a:noFill/>
          <a:ln>
            <a:noFill/>
          </a:ln>
        </p:spPr>
      </p:pic>
      <p:pic>
        <p:nvPicPr>
          <p:cNvPr id="252" name="Google Shape;252;p25"/>
          <p:cNvPicPr preferRelativeResize="0"/>
          <p:nvPr/>
        </p:nvPicPr>
        <p:blipFill>
          <a:blip r:embed="rId4">
            <a:alphaModFix/>
          </a:blip>
          <a:stretch>
            <a:fillRect/>
          </a:stretch>
        </p:blipFill>
        <p:spPr>
          <a:xfrm>
            <a:off x="8001450" y="918000"/>
            <a:ext cx="741550" cy="741550"/>
          </a:xfrm>
          <a:prstGeom prst="rect">
            <a:avLst/>
          </a:prstGeom>
          <a:noFill/>
          <a:ln>
            <a:noFill/>
          </a:ln>
        </p:spPr>
      </p:pic>
      <p:pic>
        <p:nvPicPr>
          <p:cNvPr id="253" name="Google Shape;253;p25"/>
          <p:cNvPicPr preferRelativeResize="0"/>
          <p:nvPr/>
        </p:nvPicPr>
        <p:blipFill>
          <a:blip r:embed="rId5">
            <a:alphaModFix/>
          </a:blip>
          <a:stretch>
            <a:fillRect/>
          </a:stretch>
        </p:blipFill>
        <p:spPr>
          <a:xfrm rot="-5400000">
            <a:off x="7005950" y="2037187"/>
            <a:ext cx="740750" cy="740750"/>
          </a:xfrm>
          <a:prstGeom prst="rect">
            <a:avLst/>
          </a:prstGeom>
          <a:noFill/>
          <a:ln>
            <a:noFill/>
          </a:ln>
        </p:spPr>
      </p:pic>
      <p:pic>
        <p:nvPicPr>
          <p:cNvPr id="254" name="Google Shape;254;p25"/>
          <p:cNvPicPr preferRelativeResize="0"/>
          <p:nvPr/>
        </p:nvPicPr>
        <p:blipFill>
          <a:blip r:embed="rId6">
            <a:alphaModFix/>
          </a:blip>
          <a:stretch>
            <a:fillRect/>
          </a:stretch>
        </p:blipFill>
        <p:spPr>
          <a:xfrm>
            <a:off x="7892850" y="2036788"/>
            <a:ext cx="741550" cy="741550"/>
          </a:xfrm>
          <a:prstGeom prst="rect">
            <a:avLst/>
          </a:prstGeom>
          <a:noFill/>
          <a:ln>
            <a:noFill/>
          </a:ln>
        </p:spPr>
      </p:pic>
      <p:pic>
        <p:nvPicPr>
          <p:cNvPr id="255" name="Google Shape;255;p25"/>
          <p:cNvPicPr preferRelativeResize="0"/>
          <p:nvPr/>
        </p:nvPicPr>
        <p:blipFill>
          <a:blip r:embed="rId7">
            <a:alphaModFix/>
          </a:blip>
          <a:stretch>
            <a:fillRect/>
          </a:stretch>
        </p:blipFill>
        <p:spPr>
          <a:xfrm>
            <a:off x="7892850" y="3155600"/>
            <a:ext cx="741550" cy="741550"/>
          </a:xfrm>
          <a:prstGeom prst="rect">
            <a:avLst/>
          </a:prstGeom>
          <a:noFill/>
          <a:ln>
            <a:noFill/>
          </a:ln>
        </p:spPr>
      </p:pic>
      <p:pic>
        <p:nvPicPr>
          <p:cNvPr id="256" name="Google Shape;256;p25"/>
          <p:cNvPicPr preferRelativeResize="0"/>
          <p:nvPr/>
        </p:nvPicPr>
        <p:blipFill>
          <a:blip r:embed="rId8">
            <a:alphaModFix/>
          </a:blip>
          <a:stretch>
            <a:fillRect/>
          </a:stretch>
        </p:blipFill>
        <p:spPr>
          <a:xfrm>
            <a:off x="7905725" y="4213344"/>
            <a:ext cx="715788" cy="715775"/>
          </a:xfrm>
          <a:prstGeom prst="rect">
            <a:avLst/>
          </a:prstGeom>
          <a:noFill/>
          <a:ln>
            <a:noFill/>
          </a:ln>
        </p:spPr>
      </p:pic>
      <p:sp>
        <p:nvSpPr>
          <p:cNvPr id="257" name="Google Shape;257;p25"/>
          <p:cNvSpPr txBox="1"/>
          <p:nvPr/>
        </p:nvSpPr>
        <p:spPr>
          <a:xfrm>
            <a:off x="5792300" y="109632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Sensors</a:t>
            </a:r>
            <a:endParaRPr sz="1300" b="1">
              <a:latin typeface="Ubuntu"/>
              <a:ea typeface="Ubuntu"/>
              <a:cs typeface="Ubuntu"/>
              <a:sym typeface="Ubuntu"/>
            </a:endParaRPr>
          </a:p>
        </p:txBody>
      </p:sp>
      <p:sp>
        <p:nvSpPr>
          <p:cNvPr id="258" name="Google Shape;258;p25"/>
          <p:cNvSpPr txBox="1"/>
          <p:nvPr/>
        </p:nvSpPr>
        <p:spPr>
          <a:xfrm>
            <a:off x="5792300" y="2215213"/>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Actions</a:t>
            </a:r>
            <a:endParaRPr sz="1300" b="1">
              <a:latin typeface="Ubuntu"/>
              <a:ea typeface="Ubuntu"/>
              <a:cs typeface="Ubuntu"/>
              <a:sym typeface="Ubuntu"/>
            </a:endParaRPr>
          </a:p>
        </p:txBody>
      </p:sp>
      <p:sp>
        <p:nvSpPr>
          <p:cNvPr id="259" name="Google Shape;259;p25"/>
          <p:cNvSpPr txBox="1"/>
          <p:nvPr/>
        </p:nvSpPr>
        <p:spPr>
          <a:xfrm>
            <a:off x="5792300" y="3349550"/>
            <a:ext cx="195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100" b="1">
                <a:latin typeface="Ubuntu"/>
                <a:ea typeface="Ubuntu"/>
                <a:cs typeface="Ubuntu"/>
                <a:sym typeface="Ubuntu"/>
              </a:rPr>
              <a:t>Homeostatic variables</a:t>
            </a:r>
            <a:endParaRPr sz="1100" b="1">
              <a:latin typeface="Ubuntu"/>
              <a:ea typeface="Ubuntu"/>
              <a:cs typeface="Ubuntu"/>
              <a:sym typeface="Ubuntu"/>
            </a:endParaRPr>
          </a:p>
        </p:txBody>
      </p:sp>
      <p:sp>
        <p:nvSpPr>
          <p:cNvPr id="260" name="Google Shape;260;p25"/>
          <p:cNvSpPr txBox="1"/>
          <p:nvPr/>
        </p:nvSpPr>
        <p:spPr>
          <a:xfrm>
            <a:off x="5792300" y="437877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Brain</a:t>
            </a:r>
            <a:endParaRPr sz="1300" b="1">
              <a:latin typeface="Ubuntu"/>
              <a:ea typeface="Ubuntu"/>
              <a:cs typeface="Ubuntu"/>
              <a:sym typeface="Ubuntu"/>
            </a:endParaRPr>
          </a:p>
        </p:txBody>
      </p:sp>
      <p:sp>
        <p:nvSpPr>
          <p:cNvPr id="261" name="Google Shape;261;p25"/>
          <p:cNvSpPr txBox="1"/>
          <p:nvPr/>
        </p:nvSpPr>
        <p:spPr>
          <a:xfrm>
            <a:off x="152600" y="773700"/>
            <a:ext cx="959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000" b="1">
                <a:latin typeface="Ubuntu"/>
                <a:ea typeface="Ubuntu"/>
                <a:cs typeface="Ubuntu"/>
                <a:sym typeface="Ubuntu"/>
              </a:rPr>
              <a:t>Smell</a:t>
            </a:r>
            <a:endParaRPr sz="2200" b="1">
              <a:latin typeface="Ubuntu"/>
              <a:ea typeface="Ubuntu"/>
              <a:cs typeface="Ubuntu"/>
              <a:sym typeface="Ubuntu"/>
            </a:endParaRPr>
          </a:p>
        </p:txBody>
      </p:sp>
      <p:pic>
        <p:nvPicPr>
          <p:cNvPr id="262" name="Google Shape;262;p25"/>
          <p:cNvPicPr preferRelativeResize="0"/>
          <p:nvPr/>
        </p:nvPicPr>
        <p:blipFill>
          <a:blip r:embed="rId9">
            <a:alphaModFix/>
          </a:blip>
          <a:stretch>
            <a:fillRect/>
          </a:stretch>
        </p:blipFill>
        <p:spPr>
          <a:xfrm>
            <a:off x="576775" y="2027879"/>
            <a:ext cx="889200" cy="260134"/>
          </a:xfrm>
          <a:prstGeom prst="rect">
            <a:avLst/>
          </a:prstGeom>
          <a:noFill/>
          <a:ln>
            <a:noFill/>
          </a:ln>
        </p:spPr>
      </p:pic>
      <p:pic>
        <p:nvPicPr>
          <p:cNvPr id="263" name="Google Shape;263;p25"/>
          <p:cNvPicPr preferRelativeResize="0"/>
          <p:nvPr/>
        </p:nvPicPr>
        <p:blipFill>
          <a:blip r:embed="rId10">
            <a:alphaModFix/>
          </a:blip>
          <a:stretch>
            <a:fillRect/>
          </a:stretch>
        </p:blipFill>
        <p:spPr>
          <a:xfrm>
            <a:off x="576764" y="2326206"/>
            <a:ext cx="1701988" cy="239400"/>
          </a:xfrm>
          <a:prstGeom prst="rect">
            <a:avLst/>
          </a:prstGeom>
          <a:noFill/>
          <a:ln>
            <a:noFill/>
          </a:ln>
        </p:spPr>
      </p:pic>
      <p:pic>
        <p:nvPicPr>
          <p:cNvPr id="264" name="Google Shape;264;p25" descr="\mathcal{B}_\text{smell} = \{\text{deer, wolf, grass} \}" title="MathEquation,#000000"/>
          <p:cNvPicPr preferRelativeResize="0"/>
          <p:nvPr/>
        </p:nvPicPr>
        <p:blipFill>
          <a:blip r:embed="rId11">
            <a:alphaModFix/>
          </a:blip>
          <a:stretch>
            <a:fillRect/>
          </a:stretch>
        </p:blipFill>
        <p:spPr>
          <a:xfrm>
            <a:off x="576766" y="1377154"/>
            <a:ext cx="1823988" cy="239400"/>
          </a:xfrm>
          <a:prstGeom prst="rect">
            <a:avLst/>
          </a:prstGeom>
          <a:noFill/>
          <a:ln>
            <a:noFill/>
          </a:ln>
        </p:spPr>
      </p:pic>
      <p:sp>
        <p:nvSpPr>
          <p:cNvPr id="265" name="Google Shape;265;p25"/>
          <p:cNvSpPr/>
          <p:nvPr/>
        </p:nvSpPr>
        <p:spPr>
          <a:xfrm>
            <a:off x="2595925" y="1534800"/>
            <a:ext cx="2974800" cy="2773800"/>
          </a:xfrm>
          <a:prstGeom prst="ellipse">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6" name="Google Shape;266;p25"/>
          <p:cNvCxnSpPr>
            <a:endCxn id="265" idx="0"/>
          </p:cNvCxnSpPr>
          <p:nvPr/>
        </p:nvCxnSpPr>
        <p:spPr>
          <a:xfrm rot="10800000">
            <a:off x="4083325" y="1534800"/>
            <a:ext cx="38700" cy="1404600"/>
          </a:xfrm>
          <a:prstGeom prst="straightConnector1">
            <a:avLst/>
          </a:prstGeom>
          <a:noFill/>
          <a:ln w="9525" cap="flat" cmpd="sng">
            <a:solidFill>
              <a:schemeClr val="dk2"/>
            </a:solidFill>
            <a:prstDash val="solid"/>
            <a:round/>
            <a:headEnd type="none" w="med" len="med"/>
            <a:tailEnd type="triangle" w="med" len="med"/>
          </a:ln>
        </p:spPr>
      </p:cxnSp>
      <p:pic>
        <p:nvPicPr>
          <p:cNvPr id="267" name="Google Shape;267;p25"/>
          <p:cNvPicPr preferRelativeResize="0"/>
          <p:nvPr/>
        </p:nvPicPr>
        <p:blipFill>
          <a:blip r:embed="rId12">
            <a:alphaModFix/>
          </a:blip>
          <a:stretch>
            <a:fillRect/>
          </a:stretch>
        </p:blipFill>
        <p:spPr>
          <a:xfrm rot="-2700000">
            <a:off x="3943750" y="2744700"/>
            <a:ext cx="354001" cy="354001"/>
          </a:xfrm>
          <a:prstGeom prst="rect">
            <a:avLst/>
          </a:prstGeom>
          <a:noFill/>
          <a:ln>
            <a:noFill/>
          </a:ln>
        </p:spPr>
      </p:pic>
      <p:pic>
        <p:nvPicPr>
          <p:cNvPr id="268" name="Google Shape;268;p25"/>
          <p:cNvPicPr preferRelativeResize="0"/>
          <p:nvPr/>
        </p:nvPicPr>
        <p:blipFill>
          <a:blip r:embed="rId13">
            <a:alphaModFix/>
          </a:blip>
          <a:stretch>
            <a:fillRect/>
          </a:stretch>
        </p:blipFill>
        <p:spPr>
          <a:xfrm>
            <a:off x="3521825" y="3703550"/>
            <a:ext cx="354000" cy="354000"/>
          </a:xfrm>
          <a:prstGeom prst="rect">
            <a:avLst/>
          </a:prstGeom>
          <a:noFill/>
          <a:ln>
            <a:noFill/>
          </a:ln>
        </p:spPr>
      </p:pic>
      <p:cxnSp>
        <p:nvCxnSpPr>
          <p:cNvPr id="269" name="Google Shape;269;p25"/>
          <p:cNvCxnSpPr>
            <a:endCxn id="268" idx="0"/>
          </p:cNvCxnSpPr>
          <p:nvPr/>
        </p:nvCxnSpPr>
        <p:spPr>
          <a:xfrm flipH="1">
            <a:off x="3698825" y="3102950"/>
            <a:ext cx="310800" cy="600600"/>
          </a:xfrm>
          <a:prstGeom prst="straightConnector1">
            <a:avLst/>
          </a:prstGeom>
          <a:noFill/>
          <a:ln w="9525" cap="flat" cmpd="sng">
            <a:solidFill>
              <a:schemeClr val="dk2"/>
            </a:solidFill>
            <a:prstDash val="solid"/>
            <a:round/>
            <a:headEnd type="none" w="med" len="med"/>
            <a:tailEnd type="triangle" w="med" len="med"/>
          </a:ln>
        </p:spPr>
      </p:cxnSp>
      <p:cxnSp>
        <p:nvCxnSpPr>
          <p:cNvPr id="270" name="Google Shape;270;p25"/>
          <p:cNvCxnSpPr>
            <a:stCxn id="267" idx="2"/>
            <a:endCxn id="265" idx="5"/>
          </p:cNvCxnSpPr>
          <p:nvPr/>
        </p:nvCxnSpPr>
        <p:spPr>
          <a:xfrm>
            <a:off x="4245908" y="3046858"/>
            <a:ext cx="889200" cy="855600"/>
          </a:xfrm>
          <a:prstGeom prst="straightConnector1">
            <a:avLst/>
          </a:prstGeom>
          <a:noFill/>
          <a:ln w="9525" cap="flat" cmpd="sng">
            <a:solidFill>
              <a:schemeClr val="dk2"/>
            </a:solidFill>
            <a:prstDash val="solid"/>
            <a:round/>
            <a:headEnd type="none" w="med" len="med"/>
            <a:tailEnd type="triangle" w="med" len="med"/>
          </a:ln>
        </p:spPr>
      </p:cxnSp>
      <p:sp>
        <p:nvSpPr>
          <p:cNvPr id="271" name="Google Shape;271;p25"/>
          <p:cNvSpPr/>
          <p:nvPr/>
        </p:nvSpPr>
        <p:spPr>
          <a:xfrm>
            <a:off x="3958350" y="3184775"/>
            <a:ext cx="416650" cy="96650"/>
          </a:xfrm>
          <a:custGeom>
            <a:avLst/>
            <a:gdLst/>
            <a:ahLst/>
            <a:cxnLst/>
            <a:rect l="l" t="t" r="r" b="b"/>
            <a:pathLst>
              <a:path w="16666" h="3866" extrusionOk="0">
                <a:moveTo>
                  <a:pt x="0" y="1786"/>
                </a:moveTo>
                <a:cubicBezTo>
                  <a:pt x="4997" y="4285"/>
                  <a:pt x="14897" y="5300"/>
                  <a:pt x="16666" y="0"/>
                </a:cubicBezTo>
              </a:path>
            </a:pathLst>
          </a:custGeom>
          <a:noFill/>
          <a:ln w="9525" cap="flat" cmpd="sng">
            <a:solidFill>
              <a:schemeClr val="dk2"/>
            </a:solidFill>
            <a:prstDash val="solid"/>
            <a:round/>
            <a:headEnd type="none" w="med" len="med"/>
            <a:tailEnd type="none" w="med" len="med"/>
          </a:ln>
        </p:spPr>
      </p:sp>
      <p:pic>
        <p:nvPicPr>
          <p:cNvPr id="272" name="Google Shape;272;p25" descr="d_\text{max}" title="MathEquation,#000000"/>
          <p:cNvPicPr preferRelativeResize="0"/>
          <p:nvPr/>
        </p:nvPicPr>
        <p:blipFill>
          <a:blip r:embed="rId14">
            <a:alphaModFix/>
          </a:blip>
          <a:stretch>
            <a:fillRect/>
          </a:stretch>
        </p:blipFill>
        <p:spPr>
          <a:xfrm>
            <a:off x="4159225" y="2037175"/>
            <a:ext cx="354000" cy="239398"/>
          </a:xfrm>
          <a:prstGeom prst="rect">
            <a:avLst/>
          </a:prstGeom>
          <a:noFill/>
          <a:ln>
            <a:noFill/>
          </a:ln>
        </p:spPr>
      </p:pic>
      <p:sp>
        <p:nvSpPr>
          <p:cNvPr id="273" name="Google Shape;273;p25"/>
          <p:cNvSpPr txBox="1"/>
          <p:nvPr/>
        </p:nvSpPr>
        <p:spPr>
          <a:xfrm rot="2698480">
            <a:off x="4371275" y="3172449"/>
            <a:ext cx="959685" cy="4615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900">
                <a:latin typeface="Ubuntu"/>
                <a:ea typeface="Ubuntu"/>
                <a:cs typeface="Ubuntu"/>
                <a:sym typeface="Ubuntu"/>
              </a:rPr>
              <a:t>wolf orientation</a:t>
            </a:r>
            <a:endParaRPr sz="1100">
              <a:latin typeface="Ubuntu"/>
              <a:ea typeface="Ubuntu"/>
              <a:cs typeface="Ubuntu"/>
              <a:sym typeface="Ubuntu"/>
            </a:endParaRPr>
          </a:p>
        </p:txBody>
      </p:sp>
      <p:pic>
        <p:nvPicPr>
          <p:cNvPr id="274" name="Google Shape;274;p25" descr="d_\text{deer}" title="MathEquation,#000000"/>
          <p:cNvPicPr preferRelativeResize="0"/>
          <p:nvPr/>
        </p:nvPicPr>
        <p:blipFill>
          <a:blip r:embed="rId15">
            <a:alphaModFix/>
          </a:blip>
          <a:stretch>
            <a:fillRect/>
          </a:stretch>
        </p:blipFill>
        <p:spPr>
          <a:xfrm rot="-3947511">
            <a:off x="3609715" y="3190497"/>
            <a:ext cx="340815" cy="232603"/>
          </a:xfrm>
          <a:prstGeom prst="rect">
            <a:avLst/>
          </a:prstGeom>
          <a:noFill/>
          <a:ln>
            <a:noFill/>
          </a:ln>
        </p:spPr>
      </p:pic>
      <p:pic>
        <p:nvPicPr>
          <p:cNvPr id="275" name="Google Shape;275;p25"/>
          <p:cNvPicPr preferRelativeResize="0"/>
          <p:nvPr/>
        </p:nvPicPr>
        <p:blipFill>
          <a:blip r:embed="rId13">
            <a:alphaModFix/>
          </a:blip>
          <a:stretch>
            <a:fillRect/>
          </a:stretch>
        </p:blipFill>
        <p:spPr>
          <a:xfrm>
            <a:off x="3768025" y="3995300"/>
            <a:ext cx="354000" cy="354000"/>
          </a:xfrm>
          <a:prstGeom prst="rect">
            <a:avLst/>
          </a:prstGeom>
          <a:noFill/>
          <a:ln>
            <a:noFill/>
          </a:ln>
        </p:spPr>
      </p:pic>
      <p:pic>
        <p:nvPicPr>
          <p:cNvPr id="276" name="Google Shape;276;p25"/>
          <p:cNvPicPr preferRelativeResize="0"/>
          <p:nvPr/>
        </p:nvPicPr>
        <p:blipFill>
          <a:blip r:embed="rId13">
            <a:alphaModFix/>
          </a:blip>
          <a:stretch>
            <a:fillRect/>
          </a:stretch>
        </p:blipFill>
        <p:spPr>
          <a:xfrm>
            <a:off x="3108550" y="3673550"/>
            <a:ext cx="354000" cy="354000"/>
          </a:xfrm>
          <a:prstGeom prst="rect">
            <a:avLst/>
          </a:prstGeom>
          <a:noFill/>
          <a:ln>
            <a:noFill/>
          </a:ln>
        </p:spPr>
      </p:pic>
      <p:pic>
        <p:nvPicPr>
          <p:cNvPr id="277" name="Google Shape;277;p25"/>
          <p:cNvPicPr preferRelativeResize="0"/>
          <p:nvPr/>
        </p:nvPicPr>
        <p:blipFill>
          <a:blip r:embed="rId13">
            <a:alphaModFix/>
          </a:blip>
          <a:stretch>
            <a:fillRect/>
          </a:stretch>
        </p:blipFill>
        <p:spPr>
          <a:xfrm>
            <a:off x="5270500" y="2060100"/>
            <a:ext cx="354000" cy="354000"/>
          </a:xfrm>
          <a:prstGeom prst="rect">
            <a:avLst/>
          </a:prstGeom>
          <a:noFill/>
          <a:ln>
            <a:noFill/>
          </a:ln>
        </p:spPr>
      </p:pic>
      <p:pic>
        <p:nvPicPr>
          <p:cNvPr id="278" name="Google Shape;278;p25"/>
          <p:cNvPicPr preferRelativeResize="0"/>
          <p:nvPr/>
        </p:nvPicPr>
        <p:blipFill>
          <a:blip r:embed="rId13">
            <a:alphaModFix/>
          </a:blip>
          <a:stretch>
            <a:fillRect/>
          </a:stretch>
        </p:blipFill>
        <p:spPr>
          <a:xfrm>
            <a:off x="5438300" y="2753000"/>
            <a:ext cx="354000" cy="354000"/>
          </a:xfrm>
          <a:prstGeom prst="rect">
            <a:avLst/>
          </a:prstGeom>
          <a:noFill/>
          <a:ln>
            <a:noFill/>
          </a:ln>
        </p:spPr>
      </p:pic>
      <p:pic>
        <p:nvPicPr>
          <p:cNvPr id="279" name="Google Shape;279;p25" descr="\phi_\text{deer}" title="MathEquation,#000000"/>
          <p:cNvPicPr preferRelativeResize="0"/>
          <p:nvPr/>
        </p:nvPicPr>
        <p:blipFill>
          <a:blip r:embed="rId16">
            <a:alphaModFix/>
          </a:blip>
          <a:stretch>
            <a:fillRect/>
          </a:stretch>
        </p:blipFill>
        <p:spPr>
          <a:xfrm rot="-959920">
            <a:off x="4034725" y="3229071"/>
            <a:ext cx="354001" cy="231871"/>
          </a:xfrm>
          <a:prstGeom prst="rect">
            <a:avLst/>
          </a:prstGeom>
          <a:noFill/>
          <a:ln>
            <a:noFill/>
          </a:ln>
        </p:spPr>
      </p:pic>
      <p:pic>
        <p:nvPicPr>
          <p:cNvPr id="280" name="Google Shape;280;p25" descr="m_t^b= 1-\frac{d_t^b}{d_\text{max}}" title="MathEquation,#000000"/>
          <p:cNvPicPr preferRelativeResize="0"/>
          <p:nvPr/>
        </p:nvPicPr>
        <p:blipFill>
          <a:blip r:embed="rId17">
            <a:alphaModFix/>
          </a:blip>
          <a:stretch>
            <a:fillRect/>
          </a:stretch>
        </p:blipFill>
        <p:spPr>
          <a:xfrm>
            <a:off x="613948" y="1691054"/>
            <a:ext cx="741550" cy="262321"/>
          </a:xfrm>
          <a:prstGeom prst="rect">
            <a:avLst/>
          </a:prstGeom>
          <a:noFill/>
          <a:ln>
            <a:noFill/>
          </a:ln>
        </p:spPr>
      </p:pic>
      <p:pic>
        <p:nvPicPr>
          <p:cNvPr id="281" name="Google Shape;281;p25"/>
          <p:cNvPicPr preferRelativeResize="0"/>
          <p:nvPr/>
        </p:nvPicPr>
        <p:blipFill>
          <a:blip r:embed="rId13">
            <a:alphaModFix/>
          </a:blip>
          <a:stretch>
            <a:fillRect/>
          </a:stretch>
        </p:blipFill>
        <p:spPr>
          <a:xfrm>
            <a:off x="3448500" y="3600225"/>
            <a:ext cx="500650" cy="50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par>
                                <p:cTn id="8" presetID="10" presetClass="entr" presetSubtype="0"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Effect transition="in" filter="fade">
                                      <p:cBhvr>
                                        <p:cTn id="10" dur="1000"/>
                                        <p:tgtEl>
                                          <p:spTgt spid="269"/>
                                        </p:tgtEl>
                                      </p:cBhvr>
                                    </p:animEffect>
                                  </p:childTnLst>
                                </p:cTn>
                              </p:par>
                              <p:par>
                                <p:cTn id="11" presetID="10" presetClass="entr" presetSubtype="0"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animEffect transition="in" filter="fade">
                                      <p:cBhvr>
                                        <p:cTn id="13" dur="1000"/>
                                        <p:tgtEl>
                                          <p:spTgt spid="28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0"/>
                                        </p:tgtEl>
                                        <p:attrNameLst>
                                          <p:attrName>style.visibility</p:attrName>
                                        </p:attrNameLst>
                                      </p:cBhvr>
                                      <p:to>
                                        <p:strVal val="visible"/>
                                      </p:to>
                                    </p:set>
                                    <p:animEffect transition="in" filter="fade">
                                      <p:cBhvr>
                                        <p:cTn id="18" dur="1000"/>
                                        <p:tgtEl>
                                          <p:spTgt spid="280"/>
                                        </p:tgtEl>
                                      </p:cBhvr>
                                    </p:animEffect>
                                  </p:childTnLst>
                                </p:cTn>
                              </p:par>
                              <p:par>
                                <p:cTn id="19" presetID="10" presetClass="entr" presetSubtype="0" fill="hold" nodeType="withEffect">
                                  <p:stCondLst>
                                    <p:cond delay="0"/>
                                  </p:stCondLst>
                                  <p:childTnLst>
                                    <p:set>
                                      <p:cBhvr>
                                        <p:cTn id="20" dur="1" fill="hold">
                                          <p:stCondLst>
                                            <p:cond delay="0"/>
                                          </p:stCondLst>
                                        </p:cTn>
                                        <p:tgtEl>
                                          <p:spTgt spid="272"/>
                                        </p:tgtEl>
                                        <p:attrNameLst>
                                          <p:attrName>style.visibility</p:attrName>
                                        </p:attrNameLst>
                                      </p:cBhvr>
                                      <p:to>
                                        <p:strVal val="visible"/>
                                      </p:to>
                                    </p:set>
                                    <p:animEffect transition="in" filter="fade">
                                      <p:cBhvr>
                                        <p:cTn id="21" dur="1000"/>
                                        <p:tgtEl>
                                          <p:spTgt spid="272"/>
                                        </p:tgtEl>
                                      </p:cBhvr>
                                    </p:animEffect>
                                  </p:childTnLst>
                                </p:cTn>
                              </p:par>
                              <p:par>
                                <p:cTn id="22" presetID="10" presetClass="entr" presetSubtype="0" fill="hold" nodeType="withEffect">
                                  <p:stCondLst>
                                    <p:cond delay="0"/>
                                  </p:stCondLst>
                                  <p:childTnLst>
                                    <p:set>
                                      <p:cBhvr>
                                        <p:cTn id="23" dur="1" fill="hold">
                                          <p:stCondLst>
                                            <p:cond delay="0"/>
                                          </p:stCondLst>
                                        </p:cTn>
                                        <p:tgtEl>
                                          <p:spTgt spid="266"/>
                                        </p:tgtEl>
                                        <p:attrNameLst>
                                          <p:attrName>style.visibility</p:attrName>
                                        </p:attrNameLst>
                                      </p:cBhvr>
                                      <p:to>
                                        <p:strVal val="visible"/>
                                      </p:to>
                                    </p:set>
                                    <p:animEffect transition="in" filter="fade">
                                      <p:cBhvr>
                                        <p:cTn id="24" dur="1000"/>
                                        <p:tgtEl>
                                          <p:spTgt spid="26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1"/>
                                        </p:tgtEl>
                                        <p:attrNameLst>
                                          <p:attrName>style.visibility</p:attrName>
                                        </p:attrNameLst>
                                      </p:cBhvr>
                                      <p:to>
                                        <p:strVal val="visible"/>
                                      </p:to>
                                    </p:set>
                                    <p:animEffect transition="in" filter="fade">
                                      <p:cBhvr>
                                        <p:cTn id="29" dur="1000"/>
                                        <p:tgtEl>
                                          <p:spTgt spid="271"/>
                                        </p:tgtEl>
                                      </p:cBhvr>
                                    </p:animEffect>
                                  </p:childTnLst>
                                </p:cTn>
                              </p:par>
                              <p:par>
                                <p:cTn id="30" presetID="10" presetClass="entr" presetSubtype="0" fill="hold" nodeType="withEffect">
                                  <p:stCondLst>
                                    <p:cond delay="0"/>
                                  </p:stCondLst>
                                  <p:childTnLst>
                                    <p:set>
                                      <p:cBhvr>
                                        <p:cTn id="31" dur="1" fill="hold">
                                          <p:stCondLst>
                                            <p:cond delay="0"/>
                                          </p:stCondLst>
                                        </p:cTn>
                                        <p:tgtEl>
                                          <p:spTgt spid="273"/>
                                        </p:tgtEl>
                                        <p:attrNameLst>
                                          <p:attrName>style.visibility</p:attrName>
                                        </p:attrNameLst>
                                      </p:cBhvr>
                                      <p:to>
                                        <p:strVal val="visible"/>
                                      </p:to>
                                    </p:set>
                                    <p:animEffect transition="in" filter="fade">
                                      <p:cBhvr>
                                        <p:cTn id="32" dur="1000"/>
                                        <p:tgtEl>
                                          <p:spTgt spid="273"/>
                                        </p:tgtEl>
                                      </p:cBhvr>
                                    </p:animEffect>
                                  </p:childTnLst>
                                </p:cTn>
                              </p:par>
                              <p:par>
                                <p:cTn id="33" presetID="10" presetClass="entr" presetSubtype="0"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Effect transition="in" filter="fade">
                                      <p:cBhvr>
                                        <p:cTn id="35" dur="1000"/>
                                        <p:tgtEl>
                                          <p:spTgt spid="279"/>
                                        </p:tgtEl>
                                      </p:cBhvr>
                                    </p:animEffect>
                                  </p:childTnLst>
                                </p:cTn>
                              </p:par>
                              <p:par>
                                <p:cTn id="36" presetID="10" presetClass="entr" presetSubtype="0" fill="hold" nodeType="withEffect">
                                  <p:stCondLst>
                                    <p:cond delay="0"/>
                                  </p:stCondLst>
                                  <p:childTnLst>
                                    <p:set>
                                      <p:cBhvr>
                                        <p:cTn id="37" dur="1" fill="hold">
                                          <p:stCondLst>
                                            <p:cond delay="0"/>
                                          </p:stCondLst>
                                        </p:cTn>
                                        <p:tgtEl>
                                          <p:spTgt spid="270"/>
                                        </p:tgtEl>
                                        <p:attrNameLst>
                                          <p:attrName>style.visibility</p:attrName>
                                        </p:attrNameLst>
                                      </p:cBhvr>
                                      <p:to>
                                        <p:strVal val="visible"/>
                                      </p:to>
                                    </p:set>
                                    <p:animEffect transition="in" filter="fade">
                                      <p:cBhvr>
                                        <p:cTn id="38" dur="1000"/>
                                        <p:tgtEl>
                                          <p:spTgt spid="27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2"/>
                                        </p:tgtEl>
                                        <p:attrNameLst>
                                          <p:attrName>style.visibility</p:attrName>
                                        </p:attrNameLst>
                                      </p:cBhvr>
                                      <p:to>
                                        <p:strVal val="visible"/>
                                      </p:to>
                                    </p:set>
                                    <p:animEffect transition="in" filter="fade">
                                      <p:cBhvr>
                                        <p:cTn id="43" dur="1000"/>
                                        <p:tgtEl>
                                          <p:spTgt spid="26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3"/>
                                        </p:tgtEl>
                                        <p:attrNameLst>
                                          <p:attrName>style.visibility</p:attrName>
                                        </p:attrNameLst>
                                      </p:cBhvr>
                                      <p:to>
                                        <p:strVal val="visible"/>
                                      </p:to>
                                    </p:set>
                                    <p:animEffect transition="in" filter="fade">
                                      <p:cBhvr>
                                        <p:cTn id="48"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5"/>
        <p:cNvGrpSpPr/>
        <p:nvPr/>
      </p:nvGrpSpPr>
      <p:grpSpPr>
        <a:xfrm>
          <a:off x="0" y="0"/>
          <a:ext cx="0" cy="0"/>
          <a:chOff x="0" y="0"/>
          <a:chExt cx="0" cy="0"/>
        </a:xfrm>
      </p:grpSpPr>
      <p:sp>
        <p:nvSpPr>
          <p:cNvPr id="286" name="Google Shape;286;p26"/>
          <p:cNvSpPr/>
          <p:nvPr/>
        </p:nvSpPr>
        <p:spPr>
          <a:xfrm>
            <a:off x="0" y="69960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5692600" y="3057800"/>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5685250" y="4102475"/>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5685250" y="1938813"/>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5685250" y="820025"/>
            <a:ext cx="3050400" cy="9375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Agents</a:t>
            </a:r>
            <a:endParaRPr>
              <a:solidFill>
                <a:srgbClr val="EFEFEF"/>
              </a:solidFill>
              <a:latin typeface="Ubuntu"/>
              <a:ea typeface="Ubuntu"/>
              <a:cs typeface="Ubuntu"/>
              <a:sym typeface="Ubuntu"/>
            </a:endParaRPr>
          </a:p>
        </p:txBody>
      </p:sp>
      <p:pic>
        <p:nvPicPr>
          <p:cNvPr id="292" name="Google Shape;292;p26"/>
          <p:cNvPicPr preferRelativeResize="0"/>
          <p:nvPr/>
        </p:nvPicPr>
        <p:blipFill>
          <a:blip r:embed="rId3">
            <a:alphaModFix/>
          </a:blip>
          <a:stretch>
            <a:fillRect/>
          </a:stretch>
        </p:blipFill>
        <p:spPr>
          <a:xfrm>
            <a:off x="7005950" y="918000"/>
            <a:ext cx="741550" cy="741550"/>
          </a:xfrm>
          <a:prstGeom prst="rect">
            <a:avLst/>
          </a:prstGeom>
          <a:noFill/>
          <a:ln>
            <a:noFill/>
          </a:ln>
        </p:spPr>
      </p:pic>
      <p:pic>
        <p:nvPicPr>
          <p:cNvPr id="293" name="Google Shape;293;p26"/>
          <p:cNvPicPr preferRelativeResize="0"/>
          <p:nvPr/>
        </p:nvPicPr>
        <p:blipFill>
          <a:blip r:embed="rId4">
            <a:alphaModFix/>
          </a:blip>
          <a:stretch>
            <a:fillRect/>
          </a:stretch>
        </p:blipFill>
        <p:spPr>
          <a:xfrm>
            <a:off x="8001450" y="918000"/>
            <a:ext cx="741550" cy="741550"/>
          </a:xfrm>
          <a:prstGeom prst="rect">
            <a:avLst/>
          </a:prstGeom>
          <a:noFill/>
          <a:ln>
            <a:noFill/>
          </a:ln>
        </p:spPr>
      </p:pic>
      <p:pic>
        <p:nvPicPr>
          <p:cNvPr id="294" name="Google Shape;294;p26"/>
          <p:cNvPicPr preferRelativeResize="0"/>
          <p:nvPr/>
        </p:nvPicPr>
        <p:blipFill>
          <a:blip r:embed="rId5">
            <a:alphaModFix/>
          </a:blip>
          <a:stretch>
            <a:fillRect/>
          </a:stretch>
        </p:blipFill>
        <p:spPr>
          <a:xfrm rot="-5400000">
            <a:off x="7005950" y="2037187"/>
            <a:ext cx="740750" cy="740750"/>
          </a:xfrm>
          <a:prstGeom prst="rect">
            <a:avLst/>
          </a:prstGeom>
          <a:noFill/>
          <a:ln>
            <a:noFill/>
          </a:ln>
        </p:spPr>
      </p:pic>
      <p:pic>
        <p:nvPicPr>
          <p:cNvPr id="295" name="Google Shape;295;p26"/>
          <p:cNvPicPr preferRelativeResize="0"/>
          <p:nvPr/>
        </p:nvPicPr>
        <p:blipFill>
          <a:blip r:embed="rId6">
            <a:alphaModFix/>
          </a:blip>
          <a:stretch>
            <a:fillRect/>
          </a:stretch>
        </p:blipFill>
        <p:spPr>
          <a:xfrm>
            <a:off x="7892850" y="2036788"/>
            <a:ext cx="741550" cy="741550"/>
          </a:xfrm>
          <a:prstGeom prst="rect">
            <a:avLst/>
          </a:prstGeom>
          <a:noFill/>
          <a:ln>
            <a:noFill/>
          </a:ln>
        </p:spPr>
      </p:pic>
      <p:pic>
        <p:nvPicPr>
          <p:cNvPr id="296" name="Google Shape;296;p26"/>
          <p:cNvPicPr preferRelativeResize="0"/>
          <p:nvPr/>
        </p:nvPicPr>
        <p:blipFill>
          <a:blip r:embed="rId7">
            <a:alphaModFix/>
          </a:blip>
          <a:stretch>
            <a:fillRect/>
          </a:stretch>
        </p:blipFill>
        <p:spPr>
          <a:xfrm>
            <a:off x="7892850" y="3155600"/>
            <a:ext cx="741550" cy="741550"/>
          </a:xfrm>
          <a:prstGeom prst="rect">
            <a:avLst/>
          </a:prstGeom>
          <a:noFill/>
          <a:ln>
            <a:noFill/>
          </a:ln>
        </p:spPr>
      </p:pic>
      <p:pic>
        <p:nvPicPr>
          <p:cNvPr id="297" name="Google Shape;297;p26"/>
          <p:cNvPicPr preferRelativeResize="0"/>
          <p:nvPr/>
        </p:nvPicPr>
        <p:blipFill>
          <a:blip r:embed="rId8">
            <a:alphaModFix/>
          </a:blip>
          <a:stretch>
            <a:fillRect/>
          </a:stretch>
        </p:blipFill>
        <p:spPr>
          <a:xfrm>
            <a:off x="7905725" y="4213344"/>
            <a:ext cx="715788" cy="715775"/>
          </a:xfrm>
          <a:prstGeom prst="rect">
            <a:avLst/>
          </a:prstGeom>
          <a:noFill/>
          <a:ln>
            <a:noFill/>
          </a:ln>
        </p:spPr>
      </p:pic>
      <p:sp>
        <p:nvSpPr>
          <p:cNvPr id="298" name="Google Shape;298;p26"/>
          <p:cNvSpPr txBox="1"/>
          <p:nvPr/>
        </p:nvSpPr>
        <p:spPr>
          <a:xfrm>
            <a:off x="5792300" y="109632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Sensors</a:t>
            </a:r>
            <a:endParaRPr sz="1300" b="1">
              <a:latin typeface="Ubuntu"/>
              <a:ea typeface="Ubuntu"/>
              <a:cs typeface="Ubuntu"/>
              <a:sym typeface="Ubuntu"/>
            </a:endParaRPr>
          </a:p>
        </p:txBody>
      </p:sp>
      <p:sp>
        <p:nvSpPr>
          <p:cNvPr id="299" name="Google Shape;299;p26"/>
          <p:cNvSpPr txBox="1"/>
          <p:nvPr/>
        </p:nvSpPr>
        <p:spPr>
          <a:xfrm>
            <a:off x="5792300" y="2215213"/>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Actions</a:t>
            </a:r>
            <a:endParaRPr sz="1300" b="1">
              <a:latin typeface="Ubuntu"/>
              <a:ea typeface="Ubuntu"/>
              <a:cs typeface="Ubuntu"/>
              <a:sym typeface="Ubuntu"/>
            </a:endParaRPr>
          </a:p>
        </p:txBody>
      </p:sp>
      <p:sp>
        <p:nvSpPr>
          <p:cNvPr id="300" name="Google Shape;300;p26"/>
          <p:cNvSpPr txBox="1"/>
          <p:nvPr/>
        </p:nvSpPr>
        <p:spPr>
          <a:xfrm>
            <a:off x="5792300" y="3349550"/>
            <a:ext cx="195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100" b="1">
                <a:latin typeface="Ubuntu"/>
                <a:ea typeface="Ubuntu"/>
                <a:cs typeface="Ubuntu"/>
                <a:sym typeface="Ubuntu"/>
              </a:rPr>
              <a:t>Homeostatic variables</a:t>
            </a:r>
            <a:endParaRPr sz="1100" b="1">
              <a:latin typeface="Ubuntu"/>
              <a:ea typeface="Ubuntu"/>
              <a:cs typeface="Ubuntu"/>
              <a:sym typeface="Ubuntu"/>
            </a:endParaRPr>
          </a:p>
        </p:txBody>
      </p:sp>
      <p:sp>
        <p:nvSpPr>
          <p:cNvPr id="301" name="Google Shape;301;p26"/>
          <p:cNvSpPr txBox="1"/>
          <p:nvPr/>
        </p:nvSpPr>
        <p:spPr>
          <a:xfrm>
            <a:off x="5792300" y="437877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Brain</a:t>
            </a:r>
            <a:endParaRPr sz="1300" b="1">
              <a:latin typeface="Ubuntu"/>
              <a:ea typeface="Ubuntu"/>
              <a:cs typeface="Ubuntu"/>
              <a:sym typeface="Ubuntu"/>
            </a:endParaRPr>
          </a:p>
        </p:txBody>
      </p:sp>
      <p:sp>
        <p:nvSpPr>
          <p:cNvPr id="302" name="Google Shape;302;p26"/>
          <p:cNvSpPr txBox="1"/>
          <p:nvPr/>
        </p:nvSpPr>
        <p:spPr>
          <a:xfrm>
            <a:off x="152600" y="773700"/>
            <a:ext cx="3299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000" b="1">
                <a:latin typeface="Ubuntu"/>
                <a:ea typeface="Ubuntu"/>
                <a:cs typeface="Ubuntu"/>
                <a:sym typeface="Ubuntu"/>
              </a:rPr>
              <a:t>Homeostatic variables</a:t>
            </a:r>
            <a:endParaRPr sz="2200" b="1">
              <a:latin typeface="Ubuntu"/>
              <a:ea typeface="Ubuntu"/>
              <a:cs typeface="Ubuntu"/>
              <a:sym typeface="Ubuntu"/>
            </a:endParaRPr>
          </a:p>
        </p:txBody>
      </p:sp>
      <p:pic>
        <p:nvPicPr>
          <p:cNvPr id="303" name="Google Shape;303;p26"/>
          <p:cNvPicPr preferRelativeResize="0"/>
          <p:nvPr/>
        </p:nvPicPr>
        <p:blipFill>
          <a:blip r:embed="rId9">
            <a:alphaModFix/>
          </a:blip>
          <a:stretch>
            <a:fillRect/>
          </a:stretch>
        </p:blipFill>
        <p:spPr>
          <a:xfrm>
            <a:off x="1119678" y="2995550"/>
            <a:ext cx="2287385" cy="354000"/>
          </a:xfrm>
          <a:prstGeom prst="rect">
            <a:avLst/>
          </a:prstGeom>
          <a:noFill/>
          <a:ln>
            <a:noFill/>
          </a:ln>
        </p:spPr>
      </p:pic>
      <p:pic>
        <p:nvPicPr>
          <p:cNvPr id="304" name="Google Shape;304;p26"/>
          <p:cNvPicPr preferRelativeResize="0"/>
          <p:nvPr/>
        </p:nvPicPr>
        <p:blipFill>
          <a:blip r:embed="rId10">
            <a:alphaModFix/>
          </a:blip>
          <a:stretch>
            <a:fillRect/>
          </a:stretch>
        </p:blipFill>
        <p:spPr>
          <a:xfrm>
            <a:off x="1590400" y="1366125"/>
            <a:ext cx="572700" cy="572700"/>
          </a:xfrm>
          <a:prstGeom prst="rect">
            <a:avLst/>
          </a:prstGeom>
          <a:noFill/>
          <a:ln>
            <a:noFill/>
          </a:ln>
        </p:spPr>
      </p:pic>
      <p:pic>
        <p:nvPicPr>
          <p:cNvPr id="305" name="Google Shape;305;p26"/>
          <p:cNvPicPr preferRelativeResize="0"/>
          <p:nvPr/>
        </p:nvPicPr>
        <p:blipFill>
          <a:blip r:embed="rId11">
            <a:alphaModFix/>
          </a:blip>
          <a:stretch>
            <a:fillRect/>
          </a:stretch>
        </p:blipFill>
        <p:spPr>
          <a:xfrm>
            <a:off x="725625" y="1294575"/>
            <a:ext cx="715800" cy="715800"/>
          </a:xfrm>
          <a:prstGeom prst="rect">
            <a:avLst/>
          </a:prstGeom>
          <a:noFill/>
          <a:ln>
            <a:noFill/>
          </a:ln>
        </p:spPr>
      </p:pic>
      <p:pic>
        <p:nvPicPr>
          <p:cNvPr id="306" name="Google Shape;306;p26"/>
          <p:cNvPicPr preferRelativeResize="0"/>
          <p:nvPr/>
        </p:nvPicPr>
        <p:blipFill>
          <a:blip r:embed="rId12">
            <a:alphaModFix/>
          </a:blip>
          <a:stretch>
            <a:fillRect/>
          </a:stretch>
        </p:blipFill>
        <p:spPr>
          <a:xfrm>
            <a:off x="2312075" y="1294575"/>
            <a:ext cx="715800" cy="71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par>
                                <p:cTn id="8" presetID="10" presetClass="entr" presetSubtype="0" fill="hold" nodeType="withEffect">
                                  <p:stCondLst>
                                    <p:cond delay="0"/>
                                  </p:stCondLst>
                                  <p:childTnLst>
                                    <p:set>
                                      <p:cBhvr>
                                        <p:cTn id="9" dur="1" fill="hold">
                                          <p:stCondLst>
                                            <p:cond delay="0"/>
                                          </p:stCondLst>
                                        </p:cTn>
                                        <p:tgtEl>
                                          <p:spTgt spid="305"/>
                                        </p:tgtEl>
                                        <p:attrNameLst>
                                          <p:attrName>style.visibility</p:attrName>
                                        </p:attrNameLst>
                                      </p:cBhvr>
                                      <p:to>
                                        <p:strVal val="visible"/>
                                      </p:to>
                                    </p:set>
                                    <p:animEffect transition="in" filter="fade">
                                      <p:cBhvr>
                                        <p:cTn id="10" dur="1000"/>
                                        <p:tgtEl>
                                          <p:spTgt spid="305"/>
                                        </p:tgtEl>
                                      </p:cBhvr>
                                    </p:animEffect>
                                  </p:childTnLst>
                                </p:cTn>
                              </p:par>
                              <p:par>
                                <p:cTn id="11" presetID="10" presetClass="entr" presetSubtype="0" fill="hold" nodeType="withEffect">
                                  <p:stCondLst>
                                    <p:cond delay="0"/>
                                  </p:stCondLst>
                                  <p:childTnLst>
                                    <p:set>
                                      <p:cBhvr>
                                        <p:cTn id="12" dur="1" fill="hold">
                                          <p:stCondLst>
                                            <p:cond delay="0"/>
                                          </p:stCondLst>
                                        </p:cTn>
                                        <p:tgtEl>
                                          <p:spTgt spid="306"/>
                                        </p:tgtEl>
                                        <p:attrNameLst>
                                          <p:attrName>style.visibility</p:attrName>
                                        </p:attrNameLst>
                                      </p:cBhvr>
                                      <p:to>
                                        <p:strVal val="visible"/>
                                      </p:to>
                                    </p:set>
                                    <p:animEffect transition="in" filter="fade">
                                      <p:cBhvr>
                                        <p:cTn id="13" dur="1000"/>
                                        <p:tgtEl>
                                          <p:spTgt spid="30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3"/>
                                        </p:tgtEl>
                                        <p:attrNameLst>
                                          <p:attrName>style.visibility</p:attrName>
                                        </p:attrNameLst>
                                      </p:cBhvr>
                                      <p:to>
                                        <p:strVal val="visible"/>
                                      </p:to>
                                    </p:set>
                                    <p:animEffect transition="in" filter="fade">
                                      <p:cBhvr>
                                        <p:cTn id="18"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1"/>
        <p:cNvGrpSpPr/>
        <p:nvPr/>
      </p:nvGrpSpPr>
      <p:grpSpPr>
        <a:xfrm>
          <a:off x="0" y="0"/>
          <a:ext cx="0" cy="0"/>
          <a:chOff x="0" y="0"/>
          <a:chExt cx="0" cy="0"/>
        </a:xfrm>
      </p:grpSpPr>
      <p:sp>
        <p:nvSpPr>
          <p:cNvPr id="312" name="Google Shape;312;p27"/>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a:off x="5685250" y="820025"/>
            <a:ext cx="3050400" cy="9375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Agents</a:t>
            </a:r>
            <a:endParaRPr>
              <a:solidFill>
                <a:srgbClr val="EFEFEF"/>
              </a:solidFill>
              <a:latin typeface="Ubuntu"/>
              <a:ea typeface="Ubuntu"/>
              <a:cs typeface="Ubuntu"/>
              <a:sym typeface="Ubuntu"/>
            </a:endParaRPr>
          </a:p>
        </p:txBody>
      </p:sp>
      <p:pic>
        <p:nvPicPr>
          <p:cNvPr id="315" name="Google Shape;315;p27"/>
          <p:cNvPicPr preferRelativeResize="0"/>
          <p:nvPr/>
        </p:nvPicPr>
        <p:blipFill>
          <a:blip r:embed="rId3">
            <a:alphaModFix/>
          </a:blip>
          <a:stretch>
            <a:fillRect/>
          </a:stretch>
        </p:blipFill>
        <p:spPr>
          <a:xfrm>
            <a:off x="7005950" y="918000"/>
            <a:ext cx="741550" cy="741550"/>
          </a:xfrm>
          <a:prstGeom prst="rect">
            <a:avLst/>
          </a:prstGeom>
          <a:noFill/>
          <a:ln>
            <a:noFill/>
          </a:ln>
        </p:spPr>
      </p:pic>
      <p:pic>
        <p:nvPicPr>
          <p:cNvPr id="316" name="Google Shape;316;p27"/>
          <p:cNvPicPr preferRelativeResize="0"/>
          <p:nvPr/>
        </p:nvPicPr>
        <p:blipFill>
          <a:blip r:embed="rId4">
            <a:alphaModFix/>
          </a:blip>
          <a:stretch>
            <a:fillRect/>
          </a:stretch>
        </p:blipFill>
        <p:spPr>
          <a:xfrm>
            <a:off x="8001450" y="918000"/>
            <a:ext cx="741550" cy="741550"/>
          </a:xfrm>
          <a:prstGeom prst="rect">
            <a:avLst/>
          </a:prstGeom>
          <a:noFill/>
          <a:ln>
            <a:noFill/>
          </a:ln>
        </p:spPr>
      </p:pic>
      <p:sp>
        <p:nvSpPr>
          <p:cNvPr id="317" name="Google Shape;317;p27"/>
          <p:cNvSpPr txBox="1"/>
          <p:nvPr/>
        </p:nvSpPr>
        <p:spPr>
          <a:xfrm>
            <a:off x="5792300" y="109632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Sensors</a:t>
            </a:r>
            <a:endParaRPr sz="1300" b="1">
              <a:latin typeface="Ubuntu"/>
              <a:ea typeface="Ubuntu"/>
              <a:cs typeface="Ubuntu"/>
              <a:sym typeface="Ubuntu"/>
            </a:endParaRPr>
          </a:p>
        </p:txBody>
      </p:sp>
      <p:sp>
        <p:nvSpPr>
          <p:cNvPr id="318" name="Google Shape;318;p27"/>
          <p:cNvSpPr txBox="1"/>
          <p:nvPr/>
        </p:nvSpPr>
        <p:spPr>
          <a:xfrm>
            <a:off x="152600" y="773700"/>
            <a:ext cx="3299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000" b="1" dirty="0">
                <a:latin typeface="Ubuntu"/>
                <a:ea typeface="Ubuntu"/>
                <a:cs typeface="Ubuntu"/>
                <a:sym typeface="Ubuntu"/>
              </a:rPr>
              <a:t>Complete observation</a:t>
            </a:r>
            <a:endParaRPr sz="2200" b="1" dirty="0">
              <a:latin typeface="Ubuntu"/>
              <a:ea typeface="Ubuntu"/>
              <a:cs typeface="Ubuntu"/>
              <a:sym typeface="Ubuntu"/>
            </a:endParaRPr>
          </a:p>
        </p:txBody>
      </p:sp>
      <p:sp>
        <p:nvSpPr>
          <p:cNvPr id="319" name="Google Shape;319;p27"/>
          <p:cNvSpPr/>
          <p:nvPr/>
        </p:nvSpPr>
        <p:spPr>
          <a:xfrm>
            <a:off x="349850" y="1421450"/>
            <a:ext cx="2180100" cy="147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27"/>
          <p:cNvPicPr preferRelativeResize="0"/>
          <p:nvPr/>
        </p:nvPicPr>
        <p:blipFill>
          <a:blip r:embed="rId5">
            <a:alphaModFix/>
          </a:blip>
          <a:stretch>
            <a:fillRect/>
          </a:stretch>
        </p:blipFill>
        <p:spPr>
          <a:xfrm>
            <a:off x="222400" y="4556990"/>
            <a:ext cx="8520602" cy="370260"/>
          </a:xfrm>
          <a:prstGeom prst="rect">
            <a:avLst/>
          </a:prstGeom>
          <a:noFill/>
          <a:ln>
            <a:noFill/>
          </a:ln>
        </p:spPr>
      </p:pic>
      <p:pic>
        <p:nvPicPr>
          <p:cNvPr id="321" name="Google Shape;321;p27"/>
          <p:cNvPicPr preferRelativeResize="0"/>
          <p:nvPr/>
        </p:nvPicPr>
        <p:blipFill>
          <a:blip r:embed="rId6">
            <a:alphaModFix/>
          </a:blip>
          <a:stretch>
            <a:fillRect/>
          </a:stretch>
        </p:blipFill>
        <p:spPr>
          <a:xfrm>
            <a:off x="1302050" y="1691900"/>
            <a:ext cx="1219200" cy="1219200"/>
          </a:xfrm>
          <a:prstGeom prst="rect">
            <a:avLst/>
          </a:prstGeom>
          <a:noFill/>
          <a:ln>
            <a:noFill/>
          </a:ln>
        </p:spPr>
      </p:pic>
      <p:sp>
        <p:nvSpPr>
          <p:cNvPr id="322" name="Google Shape;322;p27"/>
          <p:cNvSpPr/>
          <p:nvPr/>
        </p:nvSpPr>
        <p:spPr>
          <a:xfrm>
            <a:off x="2775200" y="1421450"/>
            <a:ext cx="2180100" cy="147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27"/>
          <p:cNvPicPr preferRelativeResize="0"/>
          <p:nvPr/>
        </p:nvPicPr>
        <p:blipFill>
          <a:blip r:embed="rId6">
            <a:alphaModFix/>
          </a:blip>
          <a:stretch>
            <a:fillRect/>
          </a:stretch>
        </p:blipFill>
        <p:spPr>
          <a:xfrm>
            <a:off x="3284750" y="1691900"/>
            <a:ext cx="1219200" cy="1219200"/>
          </a:xfrm>
          <a:prstGeom prst="rect">
            <a:avLst/>
          </a:prstGeom>
          <a:noFill/>
          <a:ln>
            <a:noFill/>
          </a:ln>
        </p:spPr>
      </p:pic>
      <p:sp>
        <p:nvSpPr>
          <p:cNvPr id="324" name="Google Shape;324;p27"/>
          <p:cNvSpPr/>
          <p:nvPr/>
        </p:nvSpPr>
        <p:spPr>
          <a:xfrm>
            <a:off x="5144775" y="1413275"/>
            <a:ext cx="2180100" cy="147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27"/>
          <p:cNvPicPr preferRelativeResize="0"/>
          <p:nvPr/>
        </p:nvPicPr>
        <p:blipFill>
          <a:blip r:embed="rId6">
            <a:alphaModFix/>
          </a:blip>
          <a:stretch>
            <a:fillRect/>
          </a:stretch>
        </p:blipFill>
        <p:spPr>
          <a:xfrm>
            <a:off x="5145350" y="1659550"/>
            <a:ext cx="1219200" cy="1219200"/>
          </a:xfrm>
          <a:prstGeom prst="rect">
            <a:avLst/>
          </a:prstGeom>
          <a:noFill/>
          <a:ln>
            <a:noFill/>
          </a:ln>
        </p:spPr>
      </p:pic>
      <p:pic>
        <p:nvPicPr>
          <p:cNvPr id="326" name="Google Shape;326;p27"/>
          <p:cNvPicPr preferRelativeResize="0"/>
          <p:nvPr/>
        </p:nvPicPr>
        <p:blipFill>
          <a:blip r:embed="rId7">
            <a:alphaModFix/>
          </a:blip>
          <a:stretch>
            <a:fillRect/>
          </a:stretch>
        </p:blipFill>
        <p:spPr>
          <a:xfrm rot="769923">
            <a:off x="6021400" y="3261612"/>
            <a:ext cx="1247700" cy="1247700"/>
          </a:xfrm>
          <a:prstGeom prst="rect">
            <a:avLst/>
          </a:prstGeom>
          <a:noFill/>
          <a:ln>
            <a:noFill/>
          </a:ln>
        </p:spPr>
      </p:pic>
      <p:sp>
        <p:nvSpPr>
          <p:cNvPr id="327" name="Google Shape;327;p27"/>
          <p:cNvSpPr/>
          <p:nvPr/>
        </p:nvSpPr>
        <p:spPr>
          <a:xfrm>
            <a:off x="5145350" y="1936350"/>
            <a:ext cx="3999000" cy="12912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v" dirty="0">
                <a:latin typeface="Ubuntu"/>
                <a:ea typeface="Ubuntu"/>
                <a:cs typeface="Ubuntu"/>
                <a:sym typeface="Ubuntu"/>
              </a:rPr>
              <a:t>The deer is moving to the left</a:t>
            </a:r>
            <a:endParaRPr dirty="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4"/>
                                        </p:tgtEl>
                                        <p:attrNameLst>
                                          <p:attrName>style.visibility</p:attrName>
                                        </p:attrNameLst>
                                      </p:cBhvr>
                                      <p:to>
                                        <p:strVal val="visible"/>
                                      </p:to>
                                    </p:set>
                                    <p:animEffect transition="in" filter="fade">
                                      <p:cBhvr>
                                        <p:cTn id="10" dur="500"/>
                                        <p:tgtEl>
                                          <p:spTgt spid="324"/>
                                        </p:tgtEl>
                                      </p:cBhvr>
                                    </p:animEffect>
                                  </p:childTnLst>
                                </p:cTn>
                              </p:par>
                              <p:par>
                                <p:cTn id="11" presetID="10" presetClass="entr" presetSubtype="0" fill="hold" nodeType="withEffect">
                                  <p:stCondLst>
                                    <p:cond delay="0"/>
                                  </p:stCondLst>
                                  <p:childTnLst>
                                    <p:set>
                                      <p:cBhvr>
                                        <p:cTn id="12" dur="1" fill="hold">
                                          <p:stCondLst>
                                            <p:cond delay="0"/>
                                          </p:stCondLst>
                                        </p:cTn>
                                        <p:tgtEl>
                                          <p:spTgt spid="325"/>
                                        </p:tgtEl>
                                        <p:attrNameLst>
                                          <p:attrName>style.visibility</p:attrName>
                                        </p:attrNameLst>
                                      </p:cBhvr>
                                      <p:to>
                                        <p:strVal val="visible"/>
                                      </p:to>
                                    </p:set>
                                    <p:animEffect transition="in" filter="fade">
                                      <p:cBhvr>
                                        <p:cTn id="13" dur="500"/>
                                        <p:tgtEl>
                                          <p:spTgt spid="325"/>
                                        </p:tgtEl>
                                      </p:cBhvr>
                                    </p:animEffect>
                                  </p:childTnLst>
                                </p:cTn>
                              </p:par>
                              <p:par>
                                <p:cTn id="14" presetID="10" presetClass="entr" presetSubtype="0" fill="hold" nodeType="withEffect">
                                  <p:stCondLst>
                                    <p:cond delay="0"/>
                                  </p:stCondLst>
                                  <p:childTnLst>
                                    <p:set>
                                      <p:cBhvr>
                                        <p:cTn id="15" dur="1" fill="hold">
                                          <p:stCondLst>
                                            <p:cond delay="0"/>
                                          </p:stCondLst>
                                        </p:cTn>
                                        <p:tgtEl>
                                          <p:spTgt spid="323"/>
                                        </p:tgtEl>
                                        <p:attrNameLst>
                                          <p:attrName>style.visibility</p:attrName>
                                        </p:attrNameLst>
                                      </p:cBhvr>
                                      <p:to>
                                        <p:strVal val="visible"/>
                                      </p:to>
                                    </p:set>
                                    <p:animEffect transition="in" filter="fade">
                                      <p:cBhvr>
                                        <p:cTn id="16" dur="500"/>
                                        <p:tgtEl>
                                          <p:spTgt spid="3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7"/>
                                        </p:tgtEl>
                                        <p:attrNameLst>
                                          <p:attrName>style.visibility</p:attrName>
                                        </p:attrNameLst>
                                      </p:cBhvr>
                                      <p:to>
                                        <p:strVal val="visible"/>
                                      </p:to>
                                    </p:set>
                                    <p:animEffect transition="in" filter="fade">
                                      <p:cBhvr>
                                        <p:cTn id="21"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P spid="324" grpId="0" animBg="1"/>
      <p:bldP spid="3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1"/>
        <p:cNvGrpSpPr/>
        <p:nvPr/>
      </p:nvGrpSpPr>
      <p:grpSpPr>
        <a:xfrm>
          <a:off x="0" y="0"/>
          <a:ext cx="0" cy="0"/>
          <a:chOff x="0" y="0"/>
          <a:chExt cx="0" cy="0"/>
        </a:xfrm>
      </p:grpSpPr>
      <p:sp>
        <p:nvSpPr>
          <p:cNvPr id="332" name="Google Shape;332;p28"/>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8"/>
          <p:cNvSpPr/>
          <p:nvPr/>
        </p:nvSpPr>
        <p:spPr>
          <a:xfrm>
            <a:off x="5692600" y="3057800"/>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8"/>
          <p:cNvSpPr/>
          <p:nvPr/>
        </p:nvSpPr>
        <p:spPr>
          <a:xfrm>
            <a:off x="5685250" y="4102475"/>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8"/>
          <p:cNvSpPr/>
          <p:nvPr/>
        </p:nvSpPr>
        <p:spPr>
          <a:xfrm>
            <a:off x="5685250" y="1938813"/>
            <a:ext cx="3050400" cy="9375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5685250" y="820025"/>
            <a:ext cx="3050400" cy="937500"/>
          </a:xfrm>
          <a:prstGeom prst="roundRect">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8"/>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Agents</a:t>
            </a:r>
            <a:endParaRPr>
              <a:solidFill>
                <a:srgbClr val="EFEFEF"/>
              </a:solidFill>
              <a:latin typeface="Ubuntu"/>
              <a:ea typeface="Ubuntu"/>
              <a:cs typeface="Ubuntu"/>
              <a:sym typeface="Ubuntu"/>
            </a:endParaRPr>
          </a:p>
        </p:txBody>
      </p:sp>
      <p:pic>
        <p:nvPicPr>
          <p:cNvPr id="338" name="Google Shape;338;p28"/>
          <p:cNvPicPr preferRelativeResize="0"/>
          <p:nvPr/>
        </p:nvPicPr>
        <p:blipFill>
          <a:blip r:embed="rId3">
            <a:alphaModFix/>
          </a:blip>
          <a:stretch>
            <a:fillRect/>
          </a:stretch>
        </p:blipFill>
        <p:spPr>
          <a:xfrm>
            <a:off x="7005950" y="918000"/>
            <a:ext cx="741550" cy="741550"/>
          </a:xfrm>
          <a:prstGeom prst="rect">
            <a:avLst/>
          </a:prstGeom>
          <a:noFill/>
          <a:ln>
            <a:noFill/>
          </a:ln>
        </p:spPr>
      </p:pic>
      <p:pic>
        <p:nvPicPr>
          <p:cNvPr id="339" name="Google Shape;339;p28"/>
          <p:cNvPicPr preferRelativeResize="0"/>
          <p:nvPr/>
        </p:nvPicPr>
        <p:blipFill>
          <a:blip r:embed="rId4">
            <a:alphaModFix/>
          </a:blip>
          <a:stretch>
            <a:fillRect/>
          </a:stretch>
        </p:blipFill>
        <p:spPr>
          <a:xfrm>
            <a:off x="8001450" y="918000"/>
            <a:ext cx="741550" cy="741550"/>
          </a:xfrm>
          <a:prstGeom prst="rect">
            <a:avLst/>
          </a:prstGeom>
          <a:noFill/>
          <a:ln>
            <a:noFill/>
          </a:ln>
        </p:spPr>
      </p:pic>
      <p:pic>
        <p:nvPicPr>
          <p:cNvPr id="340" name="Google Shape;340;p28"/>
          <p:cNvPicPr preferRelativeResize="0"/>
          <p:nvPr/>
        </p:nvPicPr>
        <p:blipFill>
          <a:blip r:embed="rId5">
            <a:alphaModFix/>
          </a:blip>
          <a:stretch>
            <a:fillRect/>
          </a:stretch>
        </p:blipFill>
        <p:spPr>
          <a:xfrm rot="-5400000">
            <a:off x="7005950" y="2037187"/>
            <a:ext cx="740750" cy="740750"/>
          </a:xfrm>
          <a:prstGeom prst="rect">
            <a:avLst/>
          </a:prstGeom>
          <a:noFill/>
          <a:ln>
            <a:noFill/>
          </a:ln>
        </p:spPr>
      </p:pic>
      <p:pic>
        <p:nvPicPr>
          <p:cNvPr id="341" name="Google Shape;341;p28"/>
          <p:cNvPicPr preferRelativeResize="0"/>
          <p:nvPr/>
        </p:nvPicPr>
        <p:blipFill>
          <a:blip r:embed="rId6">
            <a:alphaModFix/>
          </a:blip>
          <a:stretch>
            <a:fillRect/>
          </a:stretch>
        </p:blipFill>
        <p:spPr>
          <a:xfrm>
            <a:off x="7892850" y="2036788"/>
            <a:ext cx="741550" cy="741550"/>
          </a:xfrm>
          <a:prstGeom prst="rect">
            <a:avLst/>
          </a:prstGeom>
          <a:noFill/>
          <a:ln>
            <a:noFill/>
          </a:ln>
        </p:spPr>
      </p:pic>
      <p:pic>
        <p:nvPicPr>
          <p:cNvPr id="342" name="Google Shape;342;p28"/>
          <p:cNvPicPr preferRelativeResize="0"/>
          <p:nvPr/>
        </p:nvPicPr>
        <p:blipFill>
          <a:blip r:embed="rId7">
            <a:alphaModFix/>
          </a:blip>
          <a:stretch>
            <a:fillRect/>
          </a:stretch>
        </p:blipFill>
        <p:spPr>
          <a:xfrm>
            <a:off x="7892850" y="3155600"/>
            <a:ext cx="741550" cy="741550"/>
          </a:xfrm>
          <a:prstGeom prst="rect">
            <a:avLst/>
          </a:prstGeom>
          <a:noFill/>
          <a:ln>
            <a:noFill/>
          </a:ln>
        </p:spPr>
      </p:pic>
      <p:pic>
        <p:nvPicPr>
          <p:cNvPr id="343" name="Google Shape;343;p28"/>
          <p:cNvPicPr preferRelativeResize="0"/>
          <p:nvPr/>
        </p:nvPicPr>
        <p:blipFill>
          <a:blip r:embed="rId8">
            <a:alphaModFix/>
          </a:blip>
          <a:stretch>
            <a:fillRect/>
          </a:stretch>
        </p:blipFill>
        <p:spPr>
          <a:xfrm>
            <a:off x="7905725" y="4213344"/>
            <a:ext cx="715788" cy="715775"/>
          </a:xfrm>
          <a:prstGeom prst="rect">
            <a:avLst/>
          </a:prstGeom>
          <a:noFill/>
          <a:ln>
            <a:noFill/>
          </a:ln>
        </p:spPr>
      </p:pic>
      <p:sp>
        <p:nvSpPr>
          <p:cNvPr id="344" name="Google Shape;344;p28"/>
          <p:cNvSpPr txBox="1"/>
          <p:nvPr/>
        </p:nvSpPr>
        <p:spPr>
          <a:xfrm>
            <a:off x="5792300" y="109632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Sensors</a:t>
            </a:r>
            <a:endParaRPr sz="1300" b="1">
              <a:latin typeface="Ubuntu"/>
              <a:ea typeface="Ubuntu"/>
              <a:cs typeface="Ubuntu"/>
              <a:sym typeface="Ubuntu"/>
            </a:endParaRPr>
          </a:p>
        </p:txBody>
      </p:sp>
      <p:sp>
        <p:nvSpPr>
          <p:cNvPr id="345" name="Google Shape;345;p28"/>
          <p:cNvSpPr txBox="1"/>
          <p:nvPr/>
        </p:nvSpPr>
        <p:spPr>
          <a:xfrm>
            <a:off x="5792300" y="2215213"/>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Actions</a:t>
            </a:r>
            <a:endParaRPr sz="1300" b="1">
              <a:latin typeface="Ubuntu"/>
              <a:ea typeface="Ubuntu"/>
              <a:cs typeface="Ubuntu"/>
              <a:sym typeface="Ubuntu"/>
            </a:endParaRPr>
          </a:p>
        </p:txBody>
      </p:sp>
      <p:sp>
        <p:nvSpPr>
          <p:cNvPr id="346" name="Google Shape;346;p28"/>
          <p:cNvSpPr txBox="1"/>
          <p:nvPr/>
        </p:nvSpPr>
        <p:spPr>
          <a:xfrm>
            <a:off x="5792300" y="3349550"/>
            <a:ext cx="195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100" b="1">
                <a:latin typeface="Ubuntu"/>
                <a:ea typeface="Ubuntu"/>
                <a:cs typeface="Ubuntu"/>
                <a:sym typeface="Ubuntu"/>
              </a:rPr>
              <a:t>Homeostatic variables</a:t>
            </a:r>
            <a:endParaRPr sz="1100" b="1">
              <a:latin typeface="Ubuntu"/>
              <a:ea typeface="Ubuntu"/>
              <a:cs typeface="Ubuntu"/>
              <a:sym typeface="Ubuntu"/>
            </a:endParaRPr>
          </a:p>
        </p:txBody>
      </p:sp>
      <p:sp>
        <p:nvSpPr>
          <p:cNvPr id="347" name="Google Shape;347;p28"/>
          <p:cNvSpPr txBox="1"/>
          <p:nvPr/>
        </p:nvSpPr>
        <p:spPr>
          <a:xfrm>
            <a:off x="5792300" y="437877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Brain</a:t>
            </a:r>
            <a:endParaRPr sz="1300" b="1">
              <a:latin typeface="Ubuntu"/>
              <a:ea typeface="Ubuntu"/>
              <a:cs typeface="Ubuntu"/>
              <a:sym typeface="Ubuntu"/>
            </a:endParaRPr>
          </a:p>
        </p:txBody>
      </p:sp>
      <p:pic>
        <p:nvPicPr>
          <p:cNvPr id="348" name="Google Shape;348;p28" descr=" \theta_\text{max}^\text{deer} =  \theta_\text{max}^\text{wolf} " title="MathEquation,#000000"/>
          <p:cNvPicPr preferRelativeResize="0"/>
          <p:nvPr/>
        </p:nvPicPr>
        <p:blipFill>
          <a:blip r:embed="rId9">
            <a:alphaModFix/>
          </a:blip>
          <a:stretch>
            <a:fillRect/>
          </a:stretch>
        </p:blipFill>
        <p:spPr>
          <a:xfrm>
            <a:off x="1161425" y="4356425"/>
            <a:ext cx="1553088" cy="572700"/>
          </a:xfrm>
          <a:prstGeom prst="rect">
            <a:avLst/>
          </a:prstGeom>
          <a:noFill/>
          <a:ln>
            <a:noFill/>
          </a:ln>
        </p:spPr>
      </p:pic>
      <p:pic>
        <p:nvPicPr>
          <p:cNvPr id="349" name="Google Shape;349;p28" descr="1.2 v_\text{max}^\text{deer} =  v_\text{max}^\text{wolf} " title="MathEquation,#000000"/>
          <p:cNvPicPr preferRelativeResize="0"/>
          <p:nvPr/>
        </p:nvPicPr>
        <p:blipFill>
          <a:blip r:embed="rId10">
            <a:alphaModFix/>
          </a:blip>
          <a:stretch>
            <a:fillRect/>
          </a:stretch>
        </p:blipFill>
        <p:spPr>
          <a:xfrm>
            <a:off x="748176" y="3630300"/>
            <a:ext cx="1966348" cy="572700"/>
          </a:xfrm>
          <a:prstGeom prst="rect">
            <a:avLst/>
          </a:prstGeom>
          <a:noFill/>
          <a:ln>
            <a:noFill/>
          </a:ln>
        </p:spPr>
      </p:pic>
      <p:pic>
        <p:nvPicPr>
          <p:cNvPr id="350" name="Google Shape;350;p28"/>
          <p:cNvPicPr preferRelativeResize="0"/>
          <p:nvPr/>
        </p:nvPicPr>
        <p:blipFill>
          <a:blip r:embed="rId5">
            <a:alphaModFix/>
          </a:blip>
          <a:stretch>
            <a:fillRect/>
          </a:stretch>
        </p:blipFill>
        <p:spPr>
          <a:xfrm rot="-5400000">
            <a:off x="996350" y="1016775"/>
            <a:ext cx="983300" cy="983300"/>
          </a:xfrm>
          <a:prstGeom prst="rect">
            <a:avLst/>
          </a:prstGeom>
          <a:noFill/>
          <a:ln>
            <a:noFill/>
          </a:ln>
        </p:spPr>
      </p:pic>
      <p:pic>
        <p:nvPicPr>
          <p:cNvPr id="351" name="Google Shape;351;p28"/>
          <p:cNvPicPr preferRelativeResize="0"/>
          <p:nvPr/>
        </p:nvPicPr>
        <p:blipFill>
          <a:blip r:embed="rId6">
            <a:alphaModFix/>
          </a:blip>
          <a:stretch>
            <a:fillRect/>
          </a:stretch>
        </p:blipFill>
        <p:spPr>
          <a:xfrm>
            <a:off x="996350" y="2358379"/>
            <a:ext cx="983300" cy="983300"/>
          </a:xfrm>
          <a:prstGeom prst="rect">
            <a:avLst/>
          </a:prstGeom>
          <a:noFill/>
          <a:ln>
            <a:noFill/>
          </a:ln>
        </p:spPr>
      </p:pic>
      <p:pic>
        <p:nvPicPr>
          <p:cNvPr id="352" name="Google Shape;352;p28" descr="= \{0, 0.5, 1\} v_\text{max}" title="MathEquation,#000000"/>
          <p:cNvPicPr preferRelativeResize="0"/>
          <p:nvPr/>
        </p:nvPicPr>
        <p:blipFill>
          <a:blip r:embed="rId11">
            <a:alphaModFix/>
          </a:blip>
          <a:stretch>
            <a:fillRect/>
          </a:stretch>
        </p:blipFill>
        <p:spPr>
          <a:xfrm>
            <a:off x="2176989" y="1299175"/>
            <a:ext cx="3095680" cy="572700"/>
          </a:xfrm>
          <a:prstGeom prst="rect">
            <a:avLst/>
          </a:prstGeom>
          <a:noFill/>
          <a:ln>
            <a:noFill/>
          </a:ln>
        </p:spPr>
      </p:pic>
      <p:pic>
        <p:nvPicPr>
          <p:cNvPr id="353" name="Google Shape;353;p28" descr="= \{-1, 0, 1\} \theta_\text{max}" title="MathEquation,#000000"/>
          <p:cNvPicPr preferRelativeResize="0"/>
          <p:nvPr/>
        </p:nvPicPr>
        <p:blipFill>
          <a:blip r:embed="rId12">
            <a:alphaModFix/>
          </a:blip>
          <a:stretch>
            <a:fillRect/>
          </a:stretch>
        </p:blipFill>
        <p:spPr>
          <a:xfrm>
            <a:off x="2221619" y="2635351"/>
            <a:ext cx="3095676" cy="5726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000"/>
                                        <p:tgtEl>
                                          <p:spTgt spid="352"/>
                                        </p:tgtEl>
                                      </p:cBhvr>
                                    </p:animEffect>
                                  </p:childTnLst>
                                </p:cTn>
                              </p:par>
                              <p:par>
                                <p:cTn id="8" presetID="10" presetClass="entr" presetSubtype="0" fill="hold" nodeType="withEffect">
                                  <p:stCondLst>
                                    <p:cond delay="0"/>
                                  </p:stCondLst>
                                  <p:childTnLst>
                                    <p:set>
                                      <p:cBhvr>
                                        <p:cTn id="9" dur="1" fill="hold">
                                          <p:stCondLst>
                                            <p:cond delay="0"/>
                                          </p:stCondLst>
                                        </p:cTn>
                                        <p:tgtEl>
                                          <p:spTgt spid="353"/>
                                        </p:tgtEl>
                                        <p:attrNameLst>
                                          <p:attrName>style.visibility</p:attrName>
                                        </p:attrNameLst>
                                      </p:cBhvr>
                                      <p:to>
                                        <p:strVal val="visible"/>
                                      </p:to>
                                    </p:set>
                                    <p:animEffect transition="in" filter="fade">
                                      <p:cBhvr>
                                        <p:cTn id="10" dur="1000"/>
                                        <p:tgtEl>
                                          <p:spTgt spid="3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9"/>
                                        </p:tgtEl>
                                        <p:attrNameLst>
                                          <p:attrName>style.visibility</p:attrName>
                                        </p:attrNameLst>
                                      </p:cBhvr>
                                      <p:to>
                                        <p:strVal val="visible"/>
                                      </p:to>
                                    </p:set>
                                    <p:animEffect transition="in" filter="fade">
                                      <p:cBhvr>
                                        <p:cTn id="15" dur="1000"/>
                                        <p:tgtEl>
                                          <p:spTgt spid="349"/>
                                        </p:tgtEl>
                                      </p:cBhvr>
                                    </p:animEffect>
                                  </p:childTnLst>
                                </p:cTn>
                              </p:par>
                              <p:par>
                                <p:cTn id="16" presetID="10" presetClass="entr" presetSubtype="0" fill="hold" nodeType="withEffect">
                                  <p:stCondLst>
                                    <p:cond delay="0"/>
                                  </p:stCondLst>
                                  <p:childTnLst>
                                    <p:set>
                                      <p:cBhvr>
                                        <p:cTn id="17" dur="1" fill="hold">
                                          <p:stCondLst>
                                            <p:cond delay="0"/>
                                          </p:stCondLst>
                                        </p:cTn>
                                        <p:tgtEl>
                                          <p:spTgt spid="348"/>
                                        </p:tgtEl>
                                        <p:attrNameLst>
                                          <p:attrName>style.visibility</p:attrName>
                                        </p:attrNameLst>
                                      </p:cBhvr>
                                      <p:to>
                                        <p:strVal val="visible"/>
                                      </p:to>
                                    </p:set>
                                    <p:animEffect transition="in" filter="fade">
                                      <p:cBhvr>
                                        <p:cTn id="18"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7"/>
        <p:cNvGrpSpPr/>
        <p:nvPr/>
      </p:nvGrpSpPr>
      <p:grpSpPr>
        <a:xfrm>
          <a:off x="0" y="0"/>
          <a:ext cx="0" cy="0"/>
          <a:chOff x="0" y="0"/>
          <a:chExt cx="0" cy="0"/>
        </a:xfrm>
      </p:grpSpPr>
      <p:sp>
        <p:nvSpPr>
          <p:cNvPr id="358" name="Google Shape;358;p29"/>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5692600" y="3057800"/>
            <a:ext cx="3050400" cy="9375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5685250" y="4102475"/>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5685250" y="1938813"/>
            <a:ext cx="3050400" cy="937500"/>
          </a:xfrm>
          <a:prstGeom prst="roundRect">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9"/>
          <p:cNvSpPr/>
          <p:nvPr/>
        </p:nvSpPr>
        <p:spPr>
          <a:xfrm>
            <a:off x="5685250" y="820025"/>
            <a:ext cx="3050400" cy="937500"/>
          </a:xfrm>
          <a:prstGeom prst="roundRect">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Agents</a:t>
            </a:r>
            <a:endParaRPr>
              <a:solidFill>
                <a:srgbClr val="EFEFEF"/>
              </a:solidFill>
              <a:latin typeface="Ubuntu"/>
              <a:ea typeface="Ubuntu"/>
              <a:cs typeface="Ubuntu"/>
              <a:sym typeface="Ubuntu"/>
            </a:endParaRPr>
          </a:p>
        </p:txBody>
      </p:sp>
      <p:pic>
        <p:nvPicPr>
          <p:cNvPr id="364" name="Google Shape;364;p29"/>
          <p:cNvPicPr preferRelativeResize="0"/>
          <p:nvPr/>
        </p:nvPicPr>
        <p:blipFill>
          <a:blip r:embed="rId3">
            <a:alphaModFix/>
          </a:blip>
          <a:stretch>
            <a:fillRect/>
          </a:stretch>
        </p:blipFill>
        <p:spPr>
          <a:xfrm>
            <a:off x="7005950" y="918000"/>
            <a:ext cx="741550" cy="741550"/>
          </a:xfrm>
          <a:prstGeom prst="rect">
            <a:avLst/>
          </a:prstGeom>
          <a:noFill/>
          <a:ln>
            <a:noFill/>
          </a:ln>
        </p:spPr>
      </p:pic>
      <p:pic>
        <p:nvPicPr>
          <p:cNvPr id="365" name="Google Shape;365;p29"/>
          <p:cNvPicPr preferRelativeResize="0"/>
          <p:nvPr/>
        </p:nvPicPr>
        <p:blipFill>
          <a:blip r:embed="rId4">
            <a:alphaModFix/>
          </a:blip>
          <a:stretch>
            <a:fillRect/>
          </a:stretch>
        </p:blipFill>
        <p:spPr>
          <a:xfrm>
            <a:off x="8001450" y="918000"/>
            <a:ext cx="741550" cy="741550"/>
          </a:xfrm>
          <a:prstGeom prst="rect">
            <a:avLst/>
          </a:prstGeom>
          <a:noFill/>
          <a:ln>
            <a:noFill/>
          </a:ln>
        </p:spPr>
      </p:pic>
      <p:pic>
        <p:nvPicPr>
          <p:cNvPr id="366" name="Google Shape;366;p29"/>
          <p:cNvPicPr preferRelativeResize="0"/>
          <p:nvPr/>
        </p:nvPicPr>
        <p:blipFill>
          <a:blip r:embed="rId5">
            <a:alphaModFix/>
          </a:blip>
          <a:stretch>
            <a:fillRect/>
          </a:stretch>
        </p:blipFill>
        <p:spPr>
          <a:xfrm rot="-5400000">
            <a:off x="7005950" y="2037187"/>
            <a:ext cx="740750" cy="740750"/>
          </a:xfrm>
          <a:prstGeom prst="rect">
            <a:avLst/>
          </a:prstGeom>
          <a:noFill/>
          <a:ln>
            <a:noFill/>
          </a:ln>
        </p:spPr>
      </p:pic>
      <p:pic>
        <p:nvPicPr>
          <p:cNvPr id="367" name="Google Shape;367;p29"/>
          <p:cNvPicPr preferRelativeResize="0"/>
          <p:nvPr/>
        </p:nvPicPr>
        <p:blipFill>
          <a:blip r:embed="rId6">
            <a:alphaModFix/>
          </a:blip>
          <a:stretch>
            <a:fillRect/>
          </a:stretch>
        </p:blipFill>
        <p:spPr>
          <a:xfrm>
            <a:off x="7892850" y="2036788"/>
            <a:ext cx="741550" cy="741550"/>
          </a:xfrm>
          <a:prstGeom prst="rect">
            <a:avLst/>
          </a:prstGeom>
          <a:noFill/>
          <a:ln>
            <a:noFill/>
          </a:ln>
        </p:spPr>
      </p:pic>
      <p:pic>
        <p:nvPicPr>
          <p:cNvPr id="368" name="Google Shape;368;p29"/>
          <p:cNvPicPr preferRelativeResize="0"/>
          <p:nvPr/>
        </p:nvPicPr>
        <p:blipFill>
          <a:blip r:embed="rId7">
            <a:alphaModFix/>
          </a:blip>
          <a:stretch>
            <a:fillRect/>
          </a:stretch>
        </p:blipFill>
        <p:spPr>
          <a:xfrm>
            <a:off x="7892850" y="3155600"/>
            <a:ext cx="741550" cy="741550"/>
          </a:xfrm>
          <a:prstGeom prst="rect">
            <a:avLst/>
          </a:prstGeom>
          <a:noFill/>
          <a:ln>
            <a:noFill/>
          </a:ln>
        </p:spPr>
      </p:pic>
      <p:pic>
        <p:nvPicPr>
          <p:cNvPr id="369" name="Google Shape;369;p29"/>
          <p:cNvPicPr preferRelativeResize="0"/>
          <p:nvPr/>
        </p:nvPicPr>
        <p:blipFill>
          <a:blip r:embed="rId8">
            <a:alphaModFix/>
          </a:blip>
          <a:stretch>
            <a:fillRect/>
          </a:stretch>
        </p:blipFill>
        <p:spPr>
          <a:xfrm>
            <a:off x="7905725" y="4213344"/>
            <a:ext cx="715788" cy="715775"/>
          </a:xfrm>
          <a:prstGeom prst="rect">
            <a:avLst/>
          </a:prstGeom>
          <a:noFill/>
          <a:ln>
            <a:noFill/>
          </a:ln>
        </p:spPr>
      </p:pic>
      <p:sp>
        <p:nvSpPr>
          <p:cNvPr id="370" name="Google Shape;370;p29"/>
          <p:cNvSpPr txBox="1"/>
          <p:nvPr/>
        </p:nvSpPr>
        <p:spPr>
          <a:xfrm>
            <a:off x="5792300" y="109632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Sensors</a:t>
            </a:r>
            <a:endParaRPr sz="1300" b="1">
              <a:latin typeface="Ubuntu"/>
              <a:ea typeface="Ubuntu"/>
              <a:cs typeface="Ubuntu"/>
              <a:sym typeface="Ubuntu"/>
            </a:endParaRPr>
          </a:p>
        </p:txBody>
      </p:sp>
      <p:sp>
        <p:nvSpPr>
          <p:cNvPr id="371" name="Google Shape;371;p29"/>
          <p:cNvSpPr txBox="1"/>
          <p:nvPr/>
        </p:nvSpPr>
        <p:spPr>
          <a:xfrm>
            <a:off x="5792300" y="2215213"/>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Actions</a:t>
            </a:r>
            <a:endParaRPr sz="1300" b="1">
              <a:latin typeface="Ubuntu"/>
              <a:ea typeface="Ubuntu"/>
              <a:cs typeface="Ubuntu"/>
              <a:sym typeface="Ubuntu"/>
            </a:endParaRPr>
          </a:p>
        </p:txBody>
      </p:sp>
      <p:sp>
        <p:nvSpPr>
          <p:cNvPr id="372" name="Google Shape;372;p29"/>
          <p:cNvSpPr txBox="1"/>
          <p:nvPr/>
        </p:nvSpPr>
        <p:spPr>
          <a:xfrm>
            <a:off x="5792300" y="3349550"/>
            <a:ext cx="195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100" b="1">
                <a:latin typeface="Ubuntu"/>
                <a:ea typeface="Ubuntu"/>
                <a:cs typeface="Ubuntu"/>
                <a:sym typeface="Ubuntu"/>
              </a:rPr>
              <a:t>Homeostatic variables</a:t>
            </a:r>
            <a:endParaRPr sz="1100" b="1">
              <a:latin typeface="Ubuntu"/>
              <a:ea typeface="Ubuntu"/>
              <a:cs typeface="Ubuntu"/>
              <a:sym typeface="Ubuntu"/>
            </a:endParaRPr>
          </a:p>
        </p:txBody>
      </p:sp>
      <p:sp>
        <p:nvSpPr>
          <p:cNvPr id="373" name="Google Shape;373;p29"/>
          <p:cNvSpPr txBox="1"/>
          <p:nvPr/>
        </p:nvSpPr>
        <p:spPr>
          <a:xfrm>
            <a:off x="5792300" y="437877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Brain</a:t>
            </a:r>
            <a:endParaRPr sz="1300" b="1">
              <a:latin typeface="Ubuntu"/>
              <a:ea typeface="Ubuntu"/>
              <a:cs typeface="Ubuntu"/>
              <a:sym typeface="Ubuntu"/>
            </a:endParaRPr>
          </a:p>
        </p:txBody>
      </p:sp>
      <p:pic>
        <p:nvPicPr>
          <p:cNvPr id="374" name="Google Shape;374;p29" descr="\mathcal{H} = \{\text{energy}\}" title="MathEquation,#000000"/>
          <p:cNvPicPr preferRelativeResize="0"/>
          <p:nvPr/>
        </p:nvPicPr>
        <p:blipFill>
          <a:blip r:embed="rId9">
            <a:alphaModFix/>
          </a:blip>
          <a:stretch>
            <a:fillRect/>
          </a:stretch>
        </p:blipFill>
        <p:spPr>
          <a:xfrm>
            <a:off x="222400" y="779249"/>
            <a:ext cx="2126466" cy="478450"/>
          </a:xfrm>
          <a:prstGeom prst="rect">
            <a:avLst/>
          </a:prstGeom>
          <a:noFill/>
          <a:ln>
            <a:noFill/>
          </a:ln>
        </p:spPr>
      </p:pic>
      <p:pic>
        <p:nvPicPr>
          <p:cNvPr id="375" name="Google Shape;375;p29" descr="\mathcal{E}_\text{energy} = \{\text{eat, metabolism, predation}\}" title="MathEquation,#000000"/>
          <p:cNvPicPr preferRelativeResize="0"/>
          <p:nvPr/>
        </p:nvPicPr>
        <p:blipFill>
          <a:blip r:embed="rId10">
            <a:alphaModFix/>
          </a:blip>
          <a:stretch>
            <a:fillRect/>
          </a:stretch>
        </p:blipFill>
        <p:spPr>
          <a:xfrm>
            <a:off x="222400" y="1271225"/>
            <a:ext cx="4626200" cy="439475"/>
          </a:xfrm>
          <a:prstGeom prst="rect">
            <a:avLst/>
          </a:prstGeom>
          <a:noFill/>
          <a:ln>
            <a:noFill/>
          </a:ln>
        </p:spPr>
      </p:pic>
      <p:pic>
        <p:nvPicPr>
          <p:cNvPr id="376" name="Google Shape;376;p29" descr="\mathcal{B}_\text{eat}^\text{deer} = \{ \text{grass} \}" title="MathEquation,#000000"/>
          <p:cNvPicPr preferRelativeResize="0"/>
          <p:nvPr/>
        </p:nvPicPr>
        <p:blipFill>
          <a:blip r:embed="rId11">
            <a:alphaModFix/>
          </a:blip>
          <a:stretch>
            <a:fillRect/>
          </a:stretch>
        </p:blipFill>
        <p:spPr>
          <a:xfrm>
            <a:off x="237298" y="1775750"/>
            <a:ext cx="1502478" cy="439475"/>
          </a:xfrm>
          <a:prstGeom prst="rect">
            <a:avLst/>
          </a:prstGeom>
          <a:noFill/>
          <a:ln>
            <a:noFill/>
          </a:ln>
        </p:spPr>
      </p:pic>
      <p:pic>
        <p:nvPicPr>
          <p:cNvPr id="377" name="Google Shape;377;p29" descr="\mathcal{B}_\text{predation}^\text{deer} = \{ \text{wolf} \}" title="MathEquation,#000000"/>
          <p:cNvPicPr preferRelativeResize="0"/>
          <p:nvPr/>
        </p:nvPicPr>
        <p:blipFill>
          <a:blip r:embed="rId12">
            <a:alphaModFix/>
          </a:blip>
          <a:stretch>
            <a:fillRect/>
          </a:stretch>
        </p:blipFill>
        <p:spPr>
          <a:xfrm>
            <a:off x="2088363" y="1803038"/>
            <a:ext cx="1571022" cy="384900"/>
          </a:xfrm>
          <a:prstGeom prst="rect">
            <a:avLst/>
          </a:prstGeom>
          <a:noFill/>
          <a:ln>
            <a:noFill/>
          </a:ln>
        </p:spPr>
      </p:pic>
      <p:pic>
        <p:nvPicPr>
          <p:cNvPr id="378" name="Google Shape;378;p29" descr="\mathcal{B}_\text{eat}^\text{wolf} = \{ \text{deer} \}" title="MathEquation,#000000"/>
          <p:cNvPicPr preferRelativeResize="0"/>
          <p:nvPr/>
        </p:nvPicPr>
        <p:blipFill>
          <a:blip r:embed="rId13">
            <a:alphaModFix/>
          </a:blip>
          <a:stretch>
            <a:fillRect/>
          </a:stretch>
        </p:blipFill>
        <p:spPr>
          <a:xfrm>
            <a:off x="4007968" y="1803050"/>
            <a:ext cx="1277604" cy="384875"/>
          </a:xfrm>
          <a:prstGeom prst="rect">
            <a:avLst/>
          </a:prstGeom>
          <a:noFill/>
          <a:ln>
            <a:noFill/>
          </a:ln>
        </p:spPr>
      </p:pic>
      <p:pic>
        <p:nvPicPr>
          <p:cNvPr id="379" name="Google Shape;379;p29" descr="\alpha_\text{metabolism}^\text{deer} = \alpha_\text{metabolism}^\text{wolf} = 0.0004 \text{ energy/step}" title="MathEquation,#000000"/>
          <p:cNvPicPr preferRelativeResize="0"/>
          <p:nvPr/>
        </p:nvPicPr>
        <p:blipFill>
          <a:blip r:embed="rId14">
            <a:alphaModFix/>
          </a:blip>
          <a:stretch>
            <a:fillRect/>
          </a:stretch>
        </p:blipFill>
        <p:spPr>
          <a:xfrm>
            <a:off x="149726" y="3263425"/>
            <a:ext cx="3453652" cy="354000"/>
          </a:xfrm>
          <a:prstGeom prst="rect">
            <a:avLst/>
          </a:prstGeom>
          <a:noFill/>
          <a:ln>
            <a:noFill/>
          </a:ln>
        </p:spPr>
      </p:pic>
      <p:pic>
        <p:nvPicPr>
          <p:cNvPr id="380" name="Google Shape;380;p29"/>
          <p:cNvPicPr preferRelativeResize="0"/>
          <p:nvPr/>
        </p:nvPicPr>
        <p:blipFill>
          <a:blip r:embed="rId15">
            <a:alphaModFix/>
          </a:blip>
          <a:stretch>
            <a:fillRect/>
          </a:stretch>
        </p:blipFill>
        <p:spPr>
          <a:xfrm>
            <a:off x="149727" y="3656850"/>
            <a:ext cx="4359145" cy="1123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
                                        </p:tgtEl>
                                        <p:attrNameLst>
                                          <p:attrName>style.visibility</p:attrName>
                                        </p:attrNameLst>
                                      </p:cBhvr>
                                      <p:to>
                                        <p:strVal val="visible"/>
                                      </p:to>
                                    </p:set>
                                    <p:animEffect transition="in" filter="fade">
                                      <p:cBhvr>
                                        <p:cTn id="12" dur="1000"/>
                                        <p:tgtEl>
                                          <p:spTgt spid="376"/>
                                        </p:tgtEl>
                                      </p:cBhvr>
                                    </p:animEffect>
                                  </p:childTnLst>
                                </p:cTn>
                              </p:par>
                              <p:par>
                                <p:cTn id="13" presetID="10" presetClass="entr" presetSubtype="0" fill="hold" nodeType="withEffect">
                                  <p:stCondLst>
                                    <p:cond delay="0"/>
                                  </p:stCondLst>
                                  <p:childTnLst>
                                    <p:set>
                                      <p:cBhvr>
                                        <p:cTn id="14" dur="1" fill="hold">
                                          <p:stCondLst>
                                            <p:cond delay="0"/>
                                          </p:stCondLst>
                                        </p:cTn>
                                        <p:tgtEl>
                                          <p:spTgt spid="377"/>
                                        </p:tgtEl>
                                        <p:attrNameLst>
                                          <p:attrName>style.visibility</p:attrName>
                                        </p:attrNameLst>
                                      </p:cBhvr>
                                      <p:to>
                                        <p:strVal val="visible"/>
                                      </p:to>
                                    </p:set>
                                    <p:animEffect transition="in" filter="fade">
                                      <p:cBhvr>
                                        <p:cTn id="15" dur="1000"/>
                                        <p:tgtEl>
                                          <p:spTgt spid="377"/>
                                        </p:tgtEl>
                                      </p:cBhvr>
                                    </p:animEffect>
                                  </p:childTnLst>
                                </p:cTn>
                              </p:par>
                              <p:par>
                                <p:cTn id="16" presetID="10" presetClass="entr" presetSubtype="0" fill="hold" nodeType="withEffect">
                                  <p:stCondLst>
                                    <p:cond delay="0"/>
                                  </p:stCondLst>
                                  <p:childTnLst>
                                    <p:set>
                                      <p:cBhvr>
                                        <p:cTn id="17" dur="1" fill="hold">
                                          <p:stCondLst>
                                            <p:cond delay="0"/>
                                          </p:stCondLst>
                                        </p:cTn>
                                        <p:tgtEl>
                                          <p:spTgt spid="378"/>
                                        </p:tgtEl>
                                        <p:attrNameLst>
                                          <p:attrName>style.visibility</p:attrName>
                                        </p:attrNameLst>
                                      </p:cBhvr>
                                      <p:to>
                                        <p:strVal val="visible"/>
                                      </p:to>
                                    </p:set>
                                    <p:animEffect transition="in" filter="fade">
                                      <p:cBhvr>
                                        <p:cTn id="18" dur="1000"/>
                                        <p:tgtEl>
                                          <p:spTgt spid="3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9"/>
                                        </p:tgtEl>
                                        <p:attrNameLst>
                                          <p:attrName>style.visibility</p:attrName>
                                        </p:attrNameLst>
                                      </p:cBhvr>
                                      <p:to>
                                        <p:strVal val="visible"/>
                                      </p:to>
                                    </p:set>
                                    <p:animEffect transition="in" filter="fade">
                                      <p:cBhvr>
                                        <p:cTn id="23" dur="1000"/>
                                        <p:tgtEl>
                                          <p:spTgt spid="37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0"/>
                                        </p:tgtEl>
                                        <p:attrNameLst>
                                          <p:attrName>style.visibility</p:attrName>
                                        </p:attrNameLst>
                                      </p:cBhvr>
                                      <p:to>
                                        <p:strVal val="visible"/>
                                      </p:to>
                                    </p:set>
                                    <p:animEffect transition="in" filter="fade">
                                      <p:cBhvr>
                                        <p:cTn id="28"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4"/>
        <p:cNvGrpSpPr/>
        <p:nvPr/>
      </p:nvGrpSpPr>
      <p:grpSpPr>
        <a:xfrm>
          <a:off x="0" y="0"/>
          <a:ext cx="0" cy="0"/>
          <a:chOff x="0" y="0"/>
          <a:chExt cx="0" cy="0"/>
        </a:xfrm>
      </p:grpSpPr>
      <p:sp>
        <p:nvSpPr>
          <p:cNvPr id="385" name="Google Shape;385;p30"/>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0"/>
          <p:cNvSpPr/>
          <p:nvPr/>
        </p:nvSpPr>
        <p:spPr>
          <a:xfrm>
            <a:off x="5692600" y="3057800"/>
            <a:ext cx="3050400" cy="9375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5685250" y="4102475"/>
            <a:ext cx="3050400" cy="9375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5685250" y="1938813"/>
            <a:ext cx="3050400" cy="937500"/>
          </a:xfrm>
          <a:prstGeom prst="roundRect">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5685250" y="820025"/>
            <a:ext cx="3050400" cy="937500"/>
          </a:xfrm>
          <a:prstGeom prst="roundRect">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Agents</a:t>
            </a:r>
            <a:endParaRPr>
              <a:solidFill>
                <a:srgbClr val="EFEFEF"/>
              </a:solidFill>
              <a:latin typeface="Ubuntu"/>
              <a:ea typeface="Ubuntu"/>
              <a:cs typeface="Ubuntu"/>
              <a:sym typeface="Ubuntu"/>
            </a:endParaRPr>
          </a:p>
        </p:txBody>
      </p:sp>
      <p:pic>
        <p:nvPicPr>
          <p:cNvPr id="391" name="Google Shape;391;p30"/>
          <p:cNvPicPr preferRelativeResize="0"/>
          <p:nvPr/>
        </p:nvPicPr>
        <p:blipFill>
          <a:blip r:embed="rId3">
            <a:alphaModFix/>
          </a:blip>
          <a:stretch>
            <a:fillRect/>
          </a:stretch>
        </p:blipFill>
        <p:spPr>
          <a:xfrm>
            <a:off x="7005950" y="918000"/>
            <a:ext cx="741550" cy="741550"/>
          </a:xfrm>
          <a:prstGeom prst="rect">
            <a:avLst/>
          </a:prstGeom>
          <a:noFill/>
          <a:ln>
            <a:noFill/>
          </a:ln>
        </p:spPr>
      </p:pic>
      <p:pic>
        <p:nvPicPr>
          <p:cNvPr id="392" name="Google Shape;392;p30"/>
          <p:cNvPicPr preferRelativeResize="0"/>
          <p:nvPr/>
        </p:nvPicPr>
        <p:blipFill>
          <a:blip r:embed="rId4">
            <a:alphaModFix/>
          </a:blip>
          <a:stretch>
            <a:fillRect/>
          </a:stretch>
        </p:blipFill>
        <p:spPr>
          <a:xfrm>
            <a:off x="8001450" y="918000"/>
            <a:ext cx="741550" cy="741550"/>
          </a:xfrm>
          <a:prstGeom prst="rect">
            <a:avLst/>
          </a:prstGeom>
          <a:noFill/>
          <a:ln>
            <a:noFill/>
          </a:ln>
        </p:spPr>
      </p:pic>
      <p:pic>
        <p:nvPicPr>
          <p:cNvPr id="393" name="Google Shape;393;p30"/>
          <p:cNvPicPr preferRelativeResize="0"/>
          <p:nvPr/>
        </p:nvPicPr>
        <p:blipFill>
          <a:blip r:embed="rId5">
            <a:alphaModFix/>
          </a:blip>
          <a:stretch>
            <a:fillRect/>
          </a:stretch>
        </p:blipFill>
        <p:spPr>
          <a:xfrm rot="-5400000">
            <a:off x="7005950" y="2037187"/>
            <a:ext cx="740750" cy="740750"/>
          </a:xfrm>
          <a:prstGeom prst="rect">
            <a:avLst/>
          </a:prstGeom>
          <a:noFill/>
          <a:ln>
            <a:noFill/>
          </a:ln>
        </p:spPr>
      </p:pic>
      <p:pic>
        <p:nvPicPr>
          <p:cNvPr id="394" name="Google Shape;394;p30"/>
          <p:cNvPicPr preferRelativeResize="0"/>
          <p:nvPr/>
        </p:nvPicPr>
        <p:blipFill>
          <a:blip r:embed="rId6">
            <a:alphaModFix/>
          </a:blip>
          <a:stretch>
            <a:fillRect/>
          </a:stretch>
        </p:blipFill>
        <p:spPr>
          <a:xfrm>
            <a:off x="7892850" y="2036788"/>
            <a:ext cx="741550" cy="741550"/>
          </a:xfrm>
          <a:prstGeom prst="rect">
            <a:avLst/>
          </a:prstGeom>
          <a:noFill/>
          <a:ln>
            <a:noFill/>
          </a:ln>
        </p:spPr>
      </p:pic>
      <p:pic>
        <p:nvPicPr>
          <p:cNvPr id="395" name="Google Shape;395;p30"/>
          <p:cNvPicPr preferRelativeResize="0"/>
          <p:nvPr/>
        </p:nvPicPr>
        <p:blipFill>
          <a:blip r:embed="rId7">
            <a:alphaModFix/>
          </a:blip>
          <a:stretch>
            <a:fillRect/>
          </a:stretch>
        </p:blipFill>
        <p:spPr>
          <a:xfrm>
            <a:off x="7892850" y="3155600"/>
            <a:ext cx="741550" cy="741550"/>
          </a:xfrm>
          <a:prstGeom prst="rect">
            <a:avLst/>
          </a:prstGeom>
          <a:noFill/>
          <a:ln>
            <a:noFill/>
          </a:ln>
        </p:spPr>
      </p:pic>
      <p:pic>
        <p:nvPicPr>
          <p:cNvPr id="396" name="Google Shape;396;p30"/>
          <p:cNvPicPr preferRelativeResize="0"/>
          <p:nvPr/>
        </p:nvPicPr>
        <p:blipFill>
          <a:blip r:embed="rId8">
            <a:alphaModFix/>
          </a:blip>
          <a:stretch>
            <a:fillRect/>
          </a:stretch>
        </p:blipFill>
        <p:spPr>
          <a:xfrm>
            <a:off x="7905725" y="4213344"/>
            <a:ext cx="715788" cy="715775"/>
          </a:xfrm>
          <a:prstGeom prst="rect">
            <a:avLst/>
          </a:prstGeom>
          <a:noFill/>
          <a:ln>
            <a:noFill/>
          </a:ln>
        </p:spPr>
      </p:pic>
      <p:sp>
        <p:nvSpPr>
          <p:cNvPr id="397" name="Google Shape;397;p30"/>
          <p:cNvSpPr txBox="1"/>
          <p:nvPr/>
        </p:nvSpPr>
        <p:spPr>
          <a:xfrm>
            <a:off x="5792300" y="109632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Sensors</a:t>
            </a:r>
            <a:endParaRPr sz="1300" b="1">
              <a:latin typeface="Ubuntu"/>
              <a:ea typeface="Ubuntu"/>
              <a:cs typeface="Ubuntu"/>
              <a:sym typeface="Ubuntu"/>
            </a:endParaRPr>
          </a:p>
        </p:txBody>
      </p:sp>
      <p:sp>
        <p:nvSpPr>
          <p:cNvPr id="398" name="Google Shape;398;p30"/>
          <p:cNvSpPr txBox="1"/>
          <p:nvPr/>
        </p:nvSpPr>
        <p:spPr>
          <a:xfrm>
            <a:off x="5792300" y="2215213"/>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Actions</a:t>
            </a:r>
            <a:endParaRPr sz="1300" b="1">
              <a:latin typeface="Ubuntu"/>
              <a:ea typeface="Ubuntu"/>
              <a:cs typeface="Ubuntu"/>
              <a:sym typeface="Ubuntu"/>
            </a:endParaRPr>
          </a:p>
        </p:txBody>
      </p:sp>
      <p:sp>
        <p:nvSpPr>
          <p:cNvPr id="399" name="Google Shape;399;p30"/>
          <p:cNvSpPr txBox="1"/>
          <p:nvPr/>
        </p:nvSpPr>
        <p:spPr>
          <a:xfrm>
            <a:off x="5792300" y="3349550"/>
            <a:ext cx="195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100" b="1">
                <a:latin typeface="Ubuntu"/>
                <a:ea typeface="Ubuntu"/>
                <a:cs typeface="Ubuntu"/>
                <a:sym typeface="Ubuntu"/>
              </a:rPr>
              <a:t>Homeostatic variables</a:t>
            </a:r>
            <a:endParaRPr sz="1100" b="1">
              <a:latin typeface="Ubuntu"/>
              <a:ea typeface="Ubuntu"/>
              <a:cs typeface="Ubuntu"/>
              <a:sym typeface="Ubuntu"/>
            </a:endParaRPr>
          </a:p>
        </p:txBody>
      </p:sp>
      <p:sp>
        <p:nvSpPr>
          <p:cNvPr id="400" name="Google Shape;400;p30"/>
          <p:cNvSpPr txBox="1"/>
          <p:nvPr/>
        </p:nvSpPr>
        <p:spPr>
          <a:xfrm>
            <a:off x="5792300" y="4378775"/>
            <a:ext cx="95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Brain</a:t>
            </a:r>
            <a:endParaRPr sz="1300" b="1">
              <a:latin typeface="Ubuntu"/>
              <a:ea typeface="Ubuntu"/>
              <a:cs typeface="Ubuntu"/>
              <a:sym typeface="Ubuntu"/>
            </a:endParaRPr>
          </a:p>
        </p:txBody>
      </p:sp>
      <p:sp>
        <p:nvSpPr>
          <p:cNvPr id="401" name="Google Shape;401;p30"/>
          <p:cNvSpPr/>
          <p:nvPr/>
        </p:nvSpPr>
        <p:spPr>
          <a:xfrm rot="5400000">
            <a:off x="1176475" y="1296425"/>
            <a:ext cx="489300" cy="4986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2" name="Google Shape;402;p30" descr="\dots" title="MathEquation,#000000"/>
          <p:cNvPicPr preferRelativeResize="0"/>
          <p:nvPr/>
        </p:nvPicPr>
        <p:blipFill>
          <a:blip r:embed="rId9">
            <a:alphaModFix/>
          </a:blip>
          <a:stretch>
            <a:fillRect/>
          </a:stretch>
        </p:blipFill>
        <p:spPr>
          <a:xfrm rot="-5400000">
            <a:off x="1133222" y="2712884"/>
            <a:ext cx="575796" cy="174875"/>
          </a:xfrm>
          <a:prstGeom prst="rect">
            <a:avLst/>
          </a:prstGeom>
          <a:noFill/>
          <a:ln>
            <a:noFill/>
          </a:ln>
        </p:spPr>
      </p:pic>
      <p:sp>
        <p:nvSpPr>
          <p:cNvPr id="403" name="Google Shape;403;p30"/>
          <p:cNvSpPr/>
          <p:nvPr/>
        </p:nvSpPr>
        <p:spPr>
          <a:xfrm rot="5400000">
            <a:off x="1176475" y="1902100"/>
            <a:ext cx="489300" cy="4986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p:cNvSpPr/>
          <p:nvPr/>
        </p:nvSpPr>
        <p:spPr>
          <a:xfrm rot="5400000">
            <a:off x="1176475" y="3199950"/>
            <a:ext cx="489300" cy="4986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p:cNvSpPr/>
          <p:nvPr/>
        </p:nvSpPr>
        <p:spPr>
          <a:xfrm rot="5400000">
            <a:off x="2221700" y="1494238"/>
            <a:ext cx="489300" cy="49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30" descr="\dots" title="MathEquation,#000000"/>
          <p:cNvPicPr preferRelativeResize="0"/>
          <p:nvPr/>
        </p:nvPicPr>
        <p:blipFill>
          <a:blip r:embed="rId9">
            <a:alphaModFix/>
          </a:blip>
          <a:stretch>
            <a:fillRect/>
          </a:stretch>
        </p:blipFill>
        <p:spPr>
          <a:xfrm rot="-5400000">
            <a:off x="2178447" y="2910697"/>
            <a:ext cx="575796" cy="174875"/>
          </a:xfrm>
          <a:prstGeom prst="rect">
            <a:avLst/>
          </a:prstGeom>
          <a:noFill/>
          <a:ln>
            <a:noFill/>
          </a:ln>
        </p:spPr>
      </p:pic>
      <p:sp>
        <p:nvSpPr>
          <p:cNvPr id="407" name="Google Shape;407;p30"/>
          <p:cNvSpPr/>
          <p:nvPr/>
        </p:nvSpPr>
        <p:spPr>
          <a:xfrm rot="5400000">
            <a:off x="2221700" y="2099913"/>
            <a:ext cx="489300" cy="49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p:cNvSpPr/>
          <p:nvPr/>
        </p:nvSpPr>
        <p:spPr>
          <a:xfrm rot="5400000">
            <a:off x="2221700" y="3397763"/>
            <a:ext cx="489300" cy="49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p:cNvSpPr/>
          <p:nvPr/>
        </p:nvSpPr>
        <p:spPr>
          <a:xfrm rot="5400000">
            <a:off x="2221688" y="888563"/>
            <a:ext cx="489300" cy="49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p:cNvSpPr/>
          <p:nvPr/>
        </p:nvSpPr>
        <p:spPr>
          <a:xfrm rot="5400000">
            <a:off x="3266925" y="1499675"/>
            <a:ext cx="489300" cy="49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p30" descr="\dots" title="MathEquation,#000000"/>
          <p:cNvPicPr preferRelativeResize="0"/>
          <p:nvPr/>
        </p:nvPicPr>
        <p:blipFill>
          <a:blip r:embed="rId9">
            <a:alphaModFix/>
          </a:blip>
          <a:stretch>
            <a:fillRect/>
          </a:stretch>
        </p:blipFill>
        <p:spPr>
          <a:xfrm rot="-5400000">
            <a:off x="3223672" y="2916134"/>
            <a:ext cx="575796" cy="174875"/>
          </a:xfrm>
          <a:prstGeom prst="rect">
            <a:avLst/>
          </a:prstGeom>
          <a:noFill/>
          <a:ln>
            <a:noFill/>
          </a:ln>
        </p:spPr>
      </p:pic>
      <p:sp>
        <p:nvSpPr>
          <p:cNvPr id="412" name="Google Shape;412;p30"/>
          <p:cNvSpPr/>
          <p:nvPr/>
        </p:nvSpPr>
        <p:spPr>
          <a:xfrm rot="5400000">
            <a:off x="3266925" y="2105350"/>
            <a:ext cx="489300" cy="49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0"/>
          <p:cNvSpPr/>
          <p:nvPr/>
        </p:nvSpPr>
        <p:spPr>
          <a:xfrm rot="5400000">
            <a:off x="3266925" y="3403200"/>
            <a:ext cx="489300" cy="49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0"/>
          <p:cNvSpPr/>
          <p:nvPr/>
        </p:nvSpPr>
        <p:spPr>
          <a:xfrm rot="5400000">
            <a:off x="3266913" y="894000"/>
            <a:ext cx="489300" cy="49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p:nvPr/>
        </p:nvSpPr>
        <p:spPr>
          <a:xfrm rot="5400000">
            <a:off x="4312150" y="1797088"/>
            <a:ext cx="489300" cy="498600"/>
          </a:xfrm>
          <a:prstGeom prst="ellipse">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p:cNvSpPr/>
          <p:nvPr/>
        </p:nvSpPr>
        <p:spPr>
          <a:xfrm rot="5400000">
            <a:off x="4312150" y="2402763"/>
            <a:ext cx="489300" cy="498600"/>
          </a:xfrm>
          <a:prstGeom prst="ellipse">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7" name="Google Shape;417;p30"/>
          <p:cNvCxnSpPr>
            <a:stCxn id="401" idx="0"/>
            <a:endCxn id="409" idx="4"/>
          </p:cNvCxnSpPr>
          <p:nvPr/>
        </p:nvCxnSpPr>
        <p:spPr>
          <a:xfrm rot="10800000" flipH="1">
            <a:off x="1670425" y="1137725"/>
            <a:ext cx="546600" cy="40800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30"/>
          <p:cNvCxnSpPr>
            <a:stCxn id="401" idx="0"/>
            <a:endCxn id="405" idx="4"/>
          </p:cNvCxnSpPr>
          <p:nvPr/>
        </p:nvCxnSpPr>
        <p:spPr>
          <a:xfrm>
            <a:off x="1670425" y="1545725"/>
            <a:ext cx="546600" cy="19770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30"/>
          <p:cNvCxnSpPr>
            <a:stCxn id="401" idx="0"/>
            <a:endCxn id="407" idx="4"/>
          </p:cNvCxnSpPr>
          <p:nvPr/>
        </p:nvCxnSpPr>
        <p:spPr>
          <a:xfrm>
            <a:off x="1670425" y="1545725"/>
            <a:ext cx="546600" cy="803400"/>
          </a:xfrm>
          <a:prstGeom prst="straightConnector1">
            <a:avLst/>
          </a:prstGeom>
          <a:noFill/>
          <a:ln w="9525" cap="flat" cmpd="sng">
            <a:solidFill>
              <a:schemeClr val="dk2"/>
            </a:solidFill>
            <a:prstDash val="solid"/>
            <a:round/>
            <a:headEnd type="none" w="med" len="med"/>
            <a:tailEnd type="none" w="med" len="med"/>
          </a:ln>
        </p:spPr>
      </p:cxnSp>
      <p:cxnSp>
        <p:nvCxnSpPr>
          <p:cNvPr id="420" name="Google Shape;420;p30"/>
          <p:cNvCxnSpPr>
            <a:stCxn id="401" idx="0"/>
            <a:endCxn id="408" idx="4"/>
          </p:cNvCxnSpPr>
          <p:nvPr/>
        </p:nvCxnSpPr>
        <p:spPr>
          <a:xfrm>
            <a:off x="1670425" y="1545725"/>
            <a:ext cx="546600" cy="2101200"/>
          </a:xfrm>
          <a:prstGeom prst="straightConnector1">
            <a:avLst/>
          </a:prstGeom>
          <a:noFill/>
          <a:ln w="9525" cap="flat" cmpd="sng">
            <a:solidFill>
              <a:schemeClr val="dk2"/>
            </a:solidFill>
            <a:prstDash val="solid"/>
            <a:round/>
            <a:headEnd type="none" w="med" len="med"/>
            <a:tailEnd type="none" w="med" len="med"/>
          </a:ln>
        </p:spPr>
      </p:cxnSp>
      <p:cxnSp>
        <p:nvCxnSpPr>
          <p:cNvPr id="421" name="Google Shape;421;p30"/>
          <p:cNvCxnSpPr>
            <a:stCxn id="403" idx="0"/>
            <a:endCxn id="409" idx="4"/>
          </p:cNvCxnSpPr>
          <p:nvPr/>
        </p:nvCxnSpPr>
        <p:spPr>
          <a:xfrm rot="10800000" flipH="1">
            <a:off x="1670425" y="1138000"/>
            <a:ext cx="546600" cy="1013400"/>
          </a:xfrm>
          <a:prstGeom prst="straightConnector1">
            <a:avLst/>
          </a:prstGeom>
          <a:noFill/>
          <a:ln w="9525" cap="flat" cmpd="sng">
            <a:solidFill>
              <a:schemeClr val="dk2"/>
            </a:solidFill>
            <a:prstDash val="solid"/>
            <a:round/>
            <a:headEnd type="none" w="med" len="med"/>
            <a:tailEnd type="none" w="med" len="med"/>
          </a:ln>
        </p:spPr>
      </p:cxnSp>
      <p:cxnSp>
        <p:nvCxnSpPr>
          <p:cNvPr id="422" name="Google Shape;422;p30"/>
          <p:cNvCxnSpPr>
            <a:stCxn id="403" idx="0"/>
            <a:endCxn id="405" idx="4"/>
          </p:cNvCxnSpPr>
          <p:nvPr/>
        </p:nvCxnSpPr>
        <p:spPr>
          <a:xfrm rot="10800000" flipH="1">
            <a:off x="1670425" y="1743400"/>
            <a:ext cx="546600" cy="408000"/>
          </a:xfrm>
          <a:prstGeom prst="straightConnector1">
            <a:avLst/>
          </a:prstGeom>
          <a:noFill/>
          <a:ln w="9525" cap="flat" cmpd="sng">
            <a:solidFill>
              <a:schemeClr val="dk2"/>
            </a:solidFill>
            <a:prstDash val="solid"/>
            <a:round/>
            <a:headEnd type="none" w="med" len="med"/>
            <a:tailEnd type="none" w="med" len="med"/>
          </a:ln>
        </p:spPr>
      </p:cxnSp>
      <p:cxnSp>
        <p:nvCxnSpPr>
          <p:cNvPr id="423" name="Google Shape;423;p30"/>
          <p:cNvCxnSpPr>
            <a:stCxn id="403" idx="0"/>
            <a:endCxn id="407" idx="4"/>
          </p:cNvCxnSpPr>
          <p:nvPr/>
        </p:nvCxnSpPr>
        <p:spPr>
          <a:xfrm>
            <a:off x="1670425" y="2151400"/>
            <a:ext cx="546600" cy="19770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30"/>
          <p:cNvCxnSpPr>
            <a:stCxn id="403" idx="0"/>
            <a:endCxn id="408" idx="4"/>
          </p:cNvCxnSpPr>
          <p:nvPr/>
        </p:nvCxnSpPr>
        <p:spPr>
          <a:xfrm>
            <a:off x="1670425" y="2151400"/>
            <a:ext cx="546600" cy="149580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30"/>
          <p:cNvCxnSpPr>
            <a:stCxn id="404" idx="0"/>
            <a:endCxn id="409" idx="4"/>
          </p:cNvCxnSpPr>
          <p:nvPr/>
        </p:nvCxnSpPr>
        <p:spPr>
          <a:xfrm rot="10800000" flipH="1">
            <a:off x="1670425" y="1137750"/>
            <a:ext cx="546600" cy="23115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30"/>
          <p:cNvCxnSpPr>
            <a:stCxn id="404" idx="0"/>
            <a:endCxn id="405" idx="4"/>
          </p:cNvCxnSpPr>
          <p:nvPr/>
        </p:nvCxnSpPr>
        <p:spPr>
          <a:xfrm rot="10800000" flipH="1">
            <a:off x="1670425" y="1743450"/>
            <a:ext cx="546600" cy="17058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30"/>
          <p:cNvCxnSpPr>
            <a:stCxn id="404" idx="0"/>
            <a:endCxn id="407" idx="4"/>
          </p:cNvCxnSpPr>
          <p:nvPr/>
        </p:nvCxnSpPr>
        <p:spPr>
          <a:xfrm rot="10800000" flipH="1">
            <a:off x="1670425" y="2349150"/>
            <a:ext cx="546600" cy="11001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30"/>
          <p:cNvCxnSpPr>
            <a:stCxn id="404" idx="0"/>
            <a:endCxn id="408" idx="4"/>
          </p:cNvCxnSpPr>
          <p:nvPr/>
        </p:nvCxnSpPr>
        <p:spPr>
          <a:xfrm>
            <a:off x="1670425" y="3449250"/>
            <a:ext cx="546600" cy="1977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30"/>
          <p:cNvCxnSpPr>
            <a:stCxn id="409" idx="0"/>
            <a:endCxn id="414" idx="4"/>
          </p:cNvCxnSpPr>
          <p:nvPr/>
        </p:nvCxnSpPr>
        <p:spPr>
          <a:xfrm>
            <a:off x="2715638" y="1137863"/>
            <a:ext cx="546600" cy="54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30"/>
          <p:cNvCxnSpPr>
            <a:stCxn id="405" idx="0"/>
            <a:endCxn id="414" idx="4"/>
          </p:cNvCxnSpPr>
          <p:nvPr/>
        </p:nvCxnSpPr>
        <p:spPr>
          <a:xfrm rot="10800000" flipH="1">
            <a:off x="2715650" y="1143238"/>
            <a:ext cx="546600" cy="600300"/>
          </a:xfrm>
          <a:prstGeom prst="straightConnector1">
            <a:avLst/>
          </a:prstGeom>
          <a:noFill/>
          <a:ln w="9525" cap="flat" cmpd="sng">
            <a:solidFill>
              <a:schemeClr val="dk2"/>
            </a:solidFill>
            <a:prstDash val="solid"/>
            <a:round/>
            <a:headEnd type="none" w="med" len="med"/>
            <a:tailEnd type="none" w="med" len="med"/>
          </a:ln>
        </p:spPr>
      </p:cxnSp>
      <p:cxnSp>
        <p:nvCxnSpPr>
          <p:cNvPr id="431" name="Google Shape;431;p30"/>
          <p:cNvCxnSpPr>
            <a:stCxn id="405" idx="0"/>
            <a:endCxn id="410" idx="4"/>
          </p:cNvCxnSpPr>
          <p:nvPr/>
        </p:nvCxnSpPr>
        <p:spPr>
          <a:xfrm>
            <a:off x="2715650" y="1743538"/>
            <a:ext cx="546600" cy="54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30"/>
          <p:cNvCxnSpPr>
            <a:stCxn id="405" idx="0"/>
            <a:endCxn id="412" idx="4"/>
          </p:cNvCxnSpPr>
          <p:nvPr/>
        </p:nvCxnSpPr>
        <p:spPr>
          <a:xfrm>
            <a:off x="2715650" y="1743538"/>
            <a:ext cx="546600" cy="61110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30"/>
          <p:cNvCxnSpPr>
            <a:stCxn id="409" idx="0"/>
            <a:endCxn id="413" idx="4"/>
          </p:cNvCxnSpPr>
          <p:nvPr/>
        </p:nvCxnSpPr>
        <p:spPr>
          <a:xfrm>
            <a:off x="2715638" y="1137863"/>
            <a:ext cx="546600" cy="251460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30"/>
          <p:cNvCxnSpPr>
            <a:stCxn id="409" idx="0"/>
            <a:endCxn id="412" idx="4"/>
          </p:cNvCxnSpPr>
          <p:nvPr/>
        </p:nvCxnSpPr>
        <p:spPr>
          <a:xfrm>
            <a:off x="2715638" y="1137863"/>
            <a:ext cx="546600" cy="121680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30"/>
          <p:cNvCxnSpPr>
            <a:stCxn id="409" idx="0"/>
            <a:endCxn id="410" idx="4"/>
          </p:cNvCxnSpPr>
          <p:nvPr/>
        </p:nvCxnSpPr>
        <p:spPr>
          <a:xfrm>
            <a:off x="2715638" y="1137863"/>
            <a:ext cx="546600" cy="61110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30"/>
          <p:cNvCxnSpPr>
            <a:stCxn id="405" idx="0"/>
            <a:endCxn id="413" idx="4"/>
          </p:cNvCxnSpPr>
          <p:nvPr/>
        </p:nvCxnSpPr>
        <p:spPr>
          <a:xfrm>
            <a:off x="2715650" y="1743538"/>
            <a:ext cx="546600" cy="1908900"/>
          </a:xfrm>
          <a:prstGeom prst="straightConnector1">
            <a:avLst/>
          </a:prstGeom>
          <a:noFill/>
          <a:ln w="9525" cap="flat" cmpd="sng">
            <a:solidFill>
              <a:schemeClr val="dk2"/>
            </a:solidFill>
            <a:prstDash val="solid"/>
            <a:round/>
            <a:headEnd type="none" w="med" len="med"/>
            <a:tailEnd type="none" w="med" len="med"/>
          </a:ln>
        </p:spPr>
      </p:cxnSp>
      <p:cxnSp>
        <p:nvCxnSpPr>
          <p:cNvPr id="437" name="Google Shape;437;p30"/>
          <p:cNvCxnSpPr>
            <a:stCxn id="407" idx="0"/>
            <a:endCxn id="414" idx="4"/>
          </p:cNvCxnSpPr>
          <p:nvPr/>
        </p:nvCxnSpPr>
        <p:spPr>
          <a:xfrm rot="10800000" flipH="1">
            <a:off x="2715650" y="1143213"/>
            <a:ext cx="546600" cy="1206000"/>
          </a:xfrm>
          <a:prstGeom prst="straightConnector1">
            <a:avLst/>
          </a:prstGeom>
          <a:noFill/>
          <a:ln w="9525" cap="flat" cmpd="sng">
            <a:solidFill>
              <a:schemeClr val="dk2"/>
            </a:solidFill>
            <a:prstDash val="solid"/>
            <a:round/>
            <a:headEnd type="none" w="med" len="med"/>
            <a:tailEnd type="none" w="med" len="med"/>
          </a:ln>
        </p:spPr>
      </p:cxnSp>
      <p:cxnSp>
        <p:nvCxnSpPr>
          <p:cNvPr id="438" name="Google Shape;438;p30"/>
          <p:cNvCxnSpPr>
            <a:stCxn id="407" idx="0"/>
            <a:endCxn id="410" idx="4"/>
          </p:cNvCxnSpPr>
          <p:nvPr/>
        </p:nvCxnSpPr>
        <p:spPr>
          <a:xfrm rot="10800000" flipH="1">
            <a:off x="2715650" y="1748913"/>
            <a:ext cx="546600" cy="60030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30"/>
          <p:cNvCxnSpPr>
            <a:stCxn id="407" idx="0"/>
            <a:endCxn id="412" idx="4"/>
          </p:cNvCxnSpPr>
          <p:nvPr/>
        </p:nvCxnSpPr>
        <p:spPr>
          <a:xfrm>
            <a:off x="2715650" y="2349213"/>
            <a:ext cx="546600" cy="540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30"/>
          <p:cNvCxnSpPr>
            <a:stCxn id="407" idx="0"/>
            <a:endCxn id="413" idx="4"/>
          </p:cNvCxnSpPr>
          <p:nvPr/>
        </p:nvCxnSpPr>
        <p:spPr>
          <a:xfrm>
            <a:off x="2715650" y="2349213"/>
            <a:ext cx="546600" cy="130320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30"/>
          <p:cNvCxnSpPr>
            <a:stCxn id="408" idx="0"/>
            <a:endCxn id="414" idx="4"/>
          </p:cNvCxnSpPr>
          <p:nvPr/>
        </p:nvCxnSpPr>
        <p:spPr>
          <a:xfrm rot="10800000" flipH="1">
            <a:off x="2715650" y="1143263"/>
            <a:ext cx="546600" cy="250380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30"/>
          <p:cNvCxnSpPr>
            <a:stCxn id="408" idx="0"/>
            <a:endCxn id="410" idx="4"/>
          </p:cNvCxnSpPr>
          <p:nvPr/>
        </p:nvCxnSpPr>
        <p:spPr>
          <a:xfrm rot="10800000" flipH="1">
            <a:off x="2715650" y="1748963"/>
            <a:ext cx="546600" cy="189810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p30"/>
          <p:cNvCxnSpPr>
            <a:stCxn id="408" idx="0"/>
            <a:endCxn id="412" idx="4"/>
          </p:cNvCxnSpPr>
          <p:nvPr/>
        </p:nvCxnSpPr>
        <p:spPr>
          <a:xfrm rot="10800000" flipH="1">
            <a:off x="2715650" y="2354663"/>
            <a:ext cx="546600" cy="12924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30"/>
          <p:cNvCxnSpPr>
            <a:stCxn id="408" idx="0"/>
            <a:endCxn id="413" idx="4"/>
          </p:cNvCxnSpPr>
          <p:nvPr/>
        </p:nvCxnSpPr>
        <p:spPr>
          <a:xfrm>
            <a:off x="2715650" y="3647063"/>
            <a:ext cx="546600" cy="54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30"/>
          <p:cNvCxnSpPr>
            <a:stCxn id="413" idx="0"/>
            <a:endCxn id="415" idx="4"/>
          </p:cNvCxnSpPr>
          <p:nvPr/>
        </p:nvCxnSpPr>
        <p:spPr>
          <a:xfrm rot="10800000" flipH="1">
            <a:off x="3760875" y="2046300"/>
            <a:ext cx="546600" cy="16062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30"/>
          <p:cNvCxnSpPr>
            <a:stCxn id="413" idx="0"/>
            <a:endCxn id="416" idx="4"/>
          </p:cNvCxnSpPr>
          <p:nvPr/>
        </p:nvCxnSpPr>
        <p:spPr>
          <a:xfrm rot="10800000" flipH="1">
            <a:off x="3760875" y="2652000"/>
            <a:ext cx="546600" cy="100050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30"/>
          <p:cNvCxnSpPr>
            <a:stCxn id="414" idx="0"/>
            <a:endCxn id="415" idx="4"/>
          </p:cNvCxnSpPr>
          <p:nvPr/>
        </p:nvCxnSpPr>
        <p:spPr>
          <a:xfrm>
            <a:off x="3760863" y="1143300"/>
            <a:ext cx="546600" cy="9030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30"/>
          <p:cNvCxnSpPr>
            <a:stCxn id="414" idx="0"/>
            <a:endCxn id="416" idx="4"/>
          </p:cNvCxnSpPr>
          <p:nvPr/>
        </p:nvCxnSpPr>
        <p:spPr>
          <a:xfrm>
            <a:off x="3760863" y="1143300"/>
            <a:ext cx="546600" cy="150870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449;p30"/>
          <p:cNvCxnSpPr>
            <a:stCxn id="410" idx="0"/>
            <a:endCxn id="415" idx="4"/>
          </p:cNvCxnSpPr>
          <p:nvPr/>
        </p:nvCxnSpPr>
        <p:spPr>
          <a:xfrm>
            <a:off x="3760875" y="1748975"/>
            <a:ext cx="546600" cy="29730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30"/>
          <p:cNvCxnSpPr>
            <a:stCxn id="412" idx="0"/>
            <a:endCxn id="415" idx="4"/>
          </p:cNvCxnSpPr>
          <p:nvPr/>
        </p:nvCxnSpPr>
        <p:spPr>
          <a:xfrm rot="10800000" flipH="1">
            <a:off x="3760875" y="2046250"/>
            <a:ext cx="546600" cy="30840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30"/>
          <p:cNvCxnSpPr>
            <a:stCxn id="410" idx="0"/>
            <a:endCxn id="416" idx="4"/>
          </p:cNvCxnSpPr>
          <p:nvPr/>
        </p:nvCxnSpPr>
        <p:spPr>
          <a:xfrm>
            <a:off x="3760875" y="1748975"/>
            <a:ext cx="546600" cy="90300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30"/>
          <p:cNvCxnSpPr>
            <a:stCxn id="412" idx="0"/>
            <a:endCxn id="416" idx="4"/>
          </p:cNvCxnSpPr>
          <p:nvPr/>
        </p:nvCxnSpPr>
        <p:spPr>
          <a:xfrm>
            <a:off x="3760875" y="2354650"/>
            <a:ext cx="546600" cy="297300"/>
          </a:xfrm>
          <a:prstGeom prst="straightConnector1">
            <a:avLst/>
          </a:prstGeom>
          <a:noFill/>
          <a:ln w="9525" cap="flat" cmpd="sng">
            <a:solidFill>
              <a:schemeClr val="dk2"/>
            </a:solidFill>
            <a:prstDash val="solid"/>
            <a:round/>
            <a:headEnd type="none" w="med" len="med"/>
            <a:tailEnd type="none" w="med" len="med"/>
          </a:ln>
        </p:spPr>
      </p:cxnSp>
      <p:pic>
        <p:nvPicPr>
          <p:cNvPr id="453" name="Google Shape;453;p30" descr="o_1" title="MathEquation,#000000"/>
          <p:cNvPicPr preferRelativeResize="0"/>
          <p:nvPr/>
        </p:nvPicPr>
        <p:blipFill>
          <a:blip r:embed="rId10">
            <a:alphaModFix/>
          </a:blip>
          <a:stretch>
            <a:fillRect/>
          </a:stretch>
        </p:blipFill>
        <p:spPr>
          <a:xfrm>
            <a:off x="1286352" y="1435725"/>
            <a:ext cx="269550" cy="220022"/>
          </a:xfrm>
          <a:prstGeom prst="rect">
            <a:avLst/>
          </a:prstGeom>
          <a:noFill/>
          <a:ln>
            <a:noFill/>
          </a:ln>
        </p:spPr>
      </p:pic>
      <p:pic>
        <p:nvPicPr>
          <p:cNvPr id="454" name="Google Shape;454;p30" descr="o_2" title="MathEquation,#000000"/>
          <p:cNvPicPr preferRelativeResize="0"/>
          <p:nvPr/>
        </p:nvPicPr>
        <p:blipFill>
          <a:blip r:embed="rId11">
            <a:alphaModFix/>
          </a:blip>
          <a:stretch>
            <a:fillRect/>
          </a:stretch>
        </p:blipFill>
        <p:spPr>
          <a:xfrm>
            <a:off x="1286347" y="2041389"/>
            <a:ext cx="269550" cy="220020"/>
          </a:xfrm>
          <a:prstGeom prst="rect">
            <a:avLst/>
          </a:prstGeom>
          <a:noFill/>
          <a:ln>
            <a:noFill/>
          </a:ln>
        </p:spPr>
      </p:pic>
      <p:pic>
        <p:nvPicPr>
          <p:cNvPr id="455" name="Google Shape;455;p30" descr="o_n" title="MathEquation,#000000"/>
          <p:cNvPicPr preferRelativeResize="0"/>
          <p:nvPr/>
        </p:nvPicPr>
        <p:blipFill>
          <a:blip r:embed="rId12">
            <a:alphaModFix/>
          </a:blip>
          <a:stretch>
            <a:fillRect/>
          </a:stretch>
        </p:blipFill>
        <p:spPr>
          <a:xfrm>
            <a:off x="1276375" y="3339250"/>
            <a:ext cx="289504" cy="220025"/>
          </a:xfrm>
          <a:prstGeom prst="rect">
            <a:avLst/>
          </a:prstGeom>
          <a:noFill/>
          <a:ln>
            <a:noFill/>
          </a:ln>
        </p:spPr>
      </p:pic>
      <p:pic>
        <p:nvPicPr>
          <p:cNvPr id="456" name="Google Shape;456;p30" descr="\text{move}" title="MathEquation,#000000"/>
          <p:cNvPicPr preferRelativeResize="0"/>
          <p:nvPr/>
        </p:nvPicPr>
        <p:blipFill>
          <a:blip r:embed="rId13">
            <a:alphaModFix/>
          </a:blip>
          <a:stretch>
            <a:fillRect/>
          </a:stretch>
        </p:blipFill>
        <p:spPr>
          <a:xfrm>
            <a:off x="4367963" y="1906750"/>
            <a:ext cx="377684" cy="220000"/>
          </a:xfrm>
          <a:prstGeom prst="rect">
            <a:avLst/>
          </a:prstGeom>
          <a:noFill/>
          <a:ln>
            <a:noFill/>
          </a:ln>
        </p:spPr>
      </p:pic>
      <p:pic>
        <p:nvPicPr>
          <p:cNvPr id="457" name="Google Shape;457;p30" descr="\text{rotate}" title="MathEquation,#000000"/>
          <p:cNvPicPr preferRelativeResize="0"/>
          <p:nvPr/>
        </p:nvPicPr>
        <p:blipFill>
          <a:blip r:embed="rId14">
            <a:alphaModFix/>
          </a:blip>
          <a:stretch>
            <a:fillRect/>
          </a:stretch>
        </p:blipFill>
        <p:spPr>
          <a:xfrm>
            <a:off x="4363375" y="2512413"/>
            <a:ext cx="386860" cy="220025"/>
          </a:xfrm>
          <a:prstGeom prst="rect">
            <a:avLst/>
          </a:prstGeom>
          <a:noFill/>
          <a:ln>
            <a:noFill/>
          </a:ln>
        </p:spPr>
      </p:pic>
      <p:sp>
        <p:nvSpPr>
          <p:cNvPr id="458" name="Google Shape;458;p30"/>
          <p:cNvSpPr txBox="1"/>
          <p:nvPr/>
        </p:nvSpPr>
        <p:spPr>
          <a:xfrm>
            <a:off x="1333675" y="3930213"/>
            <a:ext cx="4772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a:latin typeface="Ubuntu"/>
                <a:ea typeface="Ubuntu"/>
                <a:cs typeface="Ubuntu"/>
                <a:sym typeface="Ubuntu"/>
              </a:rPr>
              <a:t>2 hidden layers, each 128 with neurons</a:t>
            </a:r>
            <a:endParaRPr sz="1700">
              <a:latin typeface="Ubuntu"/>
              <a:ea typeface="Ubuntu"/>
              <a:cs typeface="Ubuntu"/>
              <a:sym typeface="Ubuntu"/>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2"/>
        <p:cNvGrpSpPr/>
        <p:nvPr/>
      </p:nvGrpSpPr>
      <p:grpSpPr>
        <a:xfrm>
          <a:off x="0" y="0"/>
          <a:ext cx="0" cy="0"/>
          <a:chOff x="0" y="0"/>
          <a:chExt cx="0" cy="0"/>
        </a:xfrm>
      </p:grpSpPr>
      <p:sp>
        <p:nvSpPr>
          <p:cNvPr id="463" name="Google Shape;463;p31"/>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Reproduction</a:t>
            </a:r>
            <a:endParaRPr>
              <a:solidFill>
                <a:srgbClr val="EFEFEF"/>
              </a:solidFill>
              <a:latin typeface="Ubuntu"/>
              <a:ea typeface="Ubuntu"/>
              <a:cs typeface="Ubuntu"/>
              <a:sym typeface="Ubuntu"/>
            </a:endParaRPr>
          </a:p>
        </p:txBody>
      </p:sp>
      <p:sp>
        <p:nvSpPr>
          <p:cNvPr id="464" name="Google Shape;464;p31"/>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5" name="Google Shape;465;p31"/>
          <p:cNvPicPr preferRelativeResize="0"/>
          <p:nvPr/>
        </p:nvPicPr>
        <p:blipFill>
          <a:blip r:embed="rId3">
            <a:alphaModFix/>
          </a:blip>
          <a:stretch>
            <a:fillRect/>
          </a:stretch>
        </p:blipFill>
        <p:spPr>
          <a:xfrm>
            <a:off x="1531050" y="3158750"/>
            <a:ext cx="877850" cy="877850"/>
          </a:xfrm>
          <a:prstGeom prst="rect">
            <a:avLst/>
          </a:prstGeom>
          <a:noFill/>
          <a:ln>
            <a:noFill/>
          </a:ln>
        </p:spPr>
      </p:pic>
      <p:pic>
        <p:nvPicPr>
          <p:cNvPr id="466" name="Google Shape;466;p31"/>
          <p:cNvPicPr preferRelativeResize="0"/>
          <p:nvPr/>
        </p:nvPicPr>
        <p:blipFill>
          <a:blip r:embed="rId3">
            <a:alphaModFix/>
          </a:blip>
          <a:stretch>
            <a:fillRect/>
          </a:stretch>
        </p:blipFill>
        <p:spPr>
          <a:xfrm>
            <a:off x="2828325" y="3158750"/>
            <a:ext cx="877850" cy="877850"/>
          </a:xfrm>
          <a:prstGeom prst="rect">
            <a:avLst/>
          </a:prstGeom>
          <a:noFill/>
          <a:ln>
            <a:noFill/>
          </a:ln>
        </p:spPr>
      </p:pic>
      <p:pic>
        <p:nvPicPr>
          <p:cNvPr id="467" name="Google Shape;467;p31"/>
          <p:cNvPicPr preferRelativeResize="0"/>
          <p:nvPr/>
        </p:nvPicPr>
        <p:blipFill>
          <a:blip r:embed="rId3">
            <a:alphaModFix/>
          </a:blip>
          <a:stretch>
            <a:fillRect/>
          </a:stretch>
        </p:blipFill>
        <p:spPr>
          <a:xfrm>
            <a:off x="4125600" y="3158750"/>
            <a:ext cx="877850" cy="877850"/>
          </a:xfrm>
          <a:prstGeom prst="rect">
            <a:avLst/>
          </a:prstGeom>
          <a:noFill/>
          <a:ln>
            <a:noFill/>
          </a:ln>
        </p:spPr>
      </p:pic>
      <p:pic>
        <p:nvPicPr>
          <p:cNvPr id="468" name="Google Shape;468;p31"/>
          <p:cNvPicPr preferRelativeResize="0"/>
          <p:nvPr/>
        </p:nvPicPr>
        <p:blipFill>
          <a:blip r:embed="rId3">
            <a:alphaModFix/>
          </a:blip>
          <a:stretch>
            <a:fillRect/>
          </a:stretch>
        </p:blipFill>
        <p:spPr>
          <a:xfrm>
            <a:off x="5422875" y="3199625"/>
            <a:ext cx="877850" cy="877850"/>
          </a:xfrm>
          <a:prstGeom prst="rect">
            <a:avLst/>
          </a:prstGeom>
          <a:noFill/>
          <a:ln>
            <a:noFill/>
          </a:ln>
        </p:spPr>
      </p:pic>
      <p:pic>
        <p:nvPicPr>
          <p:cNvPr id="469" name="Google Shape;469;p31"/>
          <p:cNvPicPr preferRelativeResize="0"/>
          <p:nvPr/>
        </p:nvPicPr>
        <p:blipFill>
          <a:blip r:embed="rId4">
            <a:alphaModFix/>
          </a:blip>
          <a:stretch>
            <a:fillRect/>
          </a:stretch>
        </p:blipFill>
        <p:spPr>
          <a:xfrm>
            <a:off x="1994375" y="967600"/>
            <a:ext cx="1500550" cy="1500550"/>
          </a:xfrm>
          <a:prstGeom prst="rect">
            <a:avLst/>
          </a:prstGeom>
          <a:noFill/>
          <a:ln>
            <a:noFill/>
          </a:ln>
        </p:spPr>
      </p:pic>
      <p:sp>
        <p:nvSpPr>
          <p:cNvPr id="470" name="Google Shape;470;p31"/>
          <p:cNvSpPr/>
          <p:nvPr/>
        </p:nvSpPr>
        <p:spPr>
          <a:xfrm>
            <a:off x="3526825" y="751850"/>
            <a:ext cx="2165100" cy="1212900"/>
          </a:xfrm>
          <a:prstGeom prst="wedgeRoundRectCallout">
            <a:avLst>
              <a:gd name="adj1" fmla="val -75774"/>
              <a:gd name="adj2" fmla="val 56734"/>
              <a:gd name="adj3" fmla="val 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v" dirty="0">
                <a:latin typeface="Ubuntu"/>
                <a:ea typeface="Ubuntu"/>
                <a:cs typeface="Ubuntu"/>
                <a:sym typeface="Ubuntu"/>
              </a:rPr>
              <a:t>Each of you have 0.001 probability to get a child per timestep! </a:t>
            </a:r>
            <a:endParaRPr dirty="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par>
                                <p:cTn id="8" presetID="10" presetClass="entr" presetSubtype="0" fill="hold" nodeType="withEffect">
                                  <p:stCondLst>
                                    <p:cond delay="0"/>
                                  </p:stCondLst>
                                  <p:childTnLst>
                                    <p:set>
                                      <p:cBhvr>
                                        <p:cTn id="9" dur="1" fill="hold">
                                          <p:stCondLst>
                                            <p:cond delay="0"/>
                                          </p:stCondLst>
                                        </p:cTn>
                                        <p:tgtEl>
                                          <p:spTgt spid="470"/>
                                        </p:tgtEl>
                                        <p:attrNameLst>
                                          <p:attrName>style.visibility</p:attrName>
                                        </p:attrNameLst>
                                      </p:cBhvr>
                                      <p:to>
                                        <p:strVal val="visible"/>
                                      </p:to>
                                    </p:set>
                                    <p:animEffect transition="in" filter="fade">
                                      <p:cBhvr>
                                        <p:cTn id="10"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170575" y="59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chemeClr val="lt2"/>
                </a:solidFill>
                <a:latin typeface="Ubuntu"/>
                <a:ea typeface="Ubuntu"/>
                <a:cs typeface="Ubuntu"/>
                <a:sym typeface="Ubuntu"/>
              </a:rPr>
              <a:t>Why simulated ecosystems?</a:t>
            </a:r>
            <a:endParaRPr>
              <a:solidFill>
                <a:schemeClr val="lt2"/>
              </a:solidFill>
              <a:latin typeface="Ubuntu"/>
              <a:ea typeface="Ubuntu"/>
              <a:cs typeface="Ubuntu"/>
              <a:sym typeface="Ubuntu"/>
            </a:endParaRPr>
          </a:p>
        </p:txBody>
      </p:sp>
      <p:pic>
        <p:nvPicPr>
          <p:cNvPr id="65" name="Google Shape;65;p14"/>
          <p:cNvPicPr preferRelativeResize="0"/>
          <p:nvPr/>
        </p:nvPicPr>
        <p:blipFill>
          <a:blip r:embed="rId3">
            <a:alphaModFix/>
          </a:blip>
          <a:stretch>
            <a:fillRect/>
          </a:stretch>
        </p:blipFill>
        <p:spPr>
          <a:xfrm>
            <a:off x="0" y="692325"/>
            <a:ext cx="9144000" cy="4451175"/>
          </a:xfrm>
          <a:prstGeom prst="rect">
            <a:avLst/>
          </a:prstGeom>
          <a:noFill/>
          <a:ln>
            <a:noFill/>
          </a:ln>
        </p:spPr>
      </p:pic>
      <p:sp>
        <p:nvSpPr>
          <p:cNvPr id="66" name="Google Shape;66;p14"/>
          <p:cNvSpPr/>
          <p:nvPr/>
        </p:nvSpPr>
        <p:spPr>
          <a:xfrm>
            <a:off x="0" y="691163"/>
            <a:ext cx="3088800" cy="445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120300" y="976025"/>
            <a:ext cx="2848200" cy="1277242"/>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rgbClr val="F3F3F3"/>
              </a:buClr>
              <a:buSzPts val="1100"/>
              <a:buFont typeface="Ubuntu"/>
              <a:buChar char="●"/>
            </a:pPr>
            <a:r>
              <a:rPr lang="sv" sz="1200" dirty="0">
                <a:solidFill>
                  <a:srgbClr val="F3F3F3"/>
                </a:solidFill>
                <a:latin typeface="Ubuntu"/>
                <a:ea typeface="Ubuntu"/>
                <a:cs typeface="Ubuntu"/>
                <a:sym typeface="Ubuntu"/>
              </a:rPr>
              <a:t>Virtual twin</a:t>
            </a:r>
            <a:endParaRPr sz="1200" dirty="0">
              <a:solidFill>
                <a:srgbClr val="F3F3F3"/>
              </a:solidFill>
              <a:latin typeface="Ubuntu"/>
              <a:ea typeface="Ubuntu"/>
              <a:cs typeface="Ubuntu"/>
              <a:sym typeface="Ubuntu"/>
            </a:endParaRPr>
          </a:p>
          <a:p>
            <a:pPr marL="457200" lvl="0" indent="-298450" algn="l" rtl="0">
              <a:spcBef>
                <a:spcPts val="0"/>
              </a:spcBef>
              <a:spcAft>
                <a:spcPts val="0"/>
              </a:spcAft>
              <a:buClr>
                <a:srgbClr val="F3F3F3"/>
              </a:buClr>
              <a:buSzPts val="1100"/>
              <a:buFont typeface="Ubuntu"/>
              <a:buChar char="●"/>
            </a:pPr>
            <a:r>
              <a:rPr lang="sv" sz="1200" dirty="0">
                <a:solidFill>
                  <a:srgbClr val="F3F3F3"/>
                </a:solidFill>
                <a:latin typeface="Ubuntu"/>
                <a:ea typeface="Ubuntu"/>
                <a:cs typeface="Ubuntu"/>
                <a:sym typeface="Ubuntu"/>
              </a:rPr>
              <a:t>Run experiments</a:t>
            </a:r>
            <a:endParaRPr sz="1200" dirty="0">
              <a:solidFill>
                <a:srgbClr val="F3F3F3"/>
              </a:solidFill>
              <a:latin typeface="Ubuntu"/>
              <a:ea typeface="Ubuntu"/>
              <a:cs typeface="Ubuntu"/>
              <a:sym typeface="Ubuntu"/>
            </a:endParaRPr>
          </a:p>
          <a:p>
            <a:pPr marL="457200" lvl="0" indent="-298450" algn="l" rtl="0">
              <a:spcBef>
                <a:spcPts val="0"/>
              </a:spcBef>
              <a:spcAft>
                <a:spcPts val="0"/>
              </a:spcAft>
              <a:buClr>
                <a:srgbClr val="F3F3F3"/>
              </a:buClr>
              <a:buSzPts val="1100"/>
              <a:buFont typeface="Ubuntu"/>
              <a:buChar char="●"/>
            </a:pPr>
            <a:r>
              <a:rPr lang="sv" sz="1200" dirty="0">
                <a:solidFill>
                  <a:srgbClr val="F3F3F3"/>
                </a:solidFill>
                <a:latin typeface="Ubuntu"/>
                <a:ea typeface="Ubuntu"/>
                <a:cs typeface="Ubuntu"/>
                <a:sym typeface="Ubuntu"/>
              </a:rPr>
              <a:t>Creating intelligent simulated animals is difficult.</a:t>
            </a:r>
            <a:endParaRPr sz="1200" dirty="0">
              <a:solidFill>
                <a:srgbClr val="F3F3F3"/>
              </a:solidFill>
              <a:latin typeface="Ubuntu"/>
              <a:ea typeface="Ubuntu"/>
              <a:cs typeface="Ubuntu"/>
              <a:sym typeface="Ubuntu"/>
            </a:endParaRPr>
          </a:p>
          <a:p>
            <a:pPr marL="457200" lvl="0" indent="-298450" algn="l" rtl="0">
              <a:spcBef>
                <a:spcPts val="0"/>
              </a:spcBef>
              <a:spcAft>
                <a:spcPts val="0"/>
              </a:spcAft>
              <a:buClr>
                <a:srgbClr val="F3F3F3"/>
              </a:buClr>
              <a:buSzPts val="1100"/>
              <a:buFont typeface="Ubuntu"/>
              <a:buChar char="●"/>
            </a:pPr>
            <a:r>
              <a:rPr lang="sv" sz="1200" dirty="0">
                <a:solidFill>
                  <a:srgbClr val="F3F3F3"/>
                </a:solidFill>
                <a:latin typeface="Ubuntu"/>
                <a:ea typeface="Ubuntu"/>
                <a:cs typeface="Ubuntu"/>
                <a:sym typeface="Ubuntu"/>
              </a:rPr>
              <a:t>Reinforcement Learning</a:t>
            </a:r>
            <a:endParaRPr sz="1200" dirty="0">
              <a:solidFill>
                <a:srgbClr val="F3F3F3"/>
              </a:solidFill>
              <a:latin typeface="Ubuntu"/>
              <a:ea typeface="Ubuntu"/>
              <a:cs typeface="Ubuntu"/>
              <a:sym typeface="Ubuntu"/>
            </a:endParaRPr>
          </a:p>
          <a:p>
            <a:pPr marL="0" lvl="0" indent="0" algn="l" rtl="0">
              <a:spcBef>
                <a:spcPts val="0"/>
              </a:spcBef>
              <a:spcAft>
                <a:spcPts val="0"/>
              </a:spcAft>
              <a:buNone/>
            </a:pPr>
            <a:endParaRPr sz="1100" dirty="0">
              <a:solidFill>
                <a:srgbClr val="F3F3F3"/>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4"/>
        <p:cNvGrpSpPr/>
        <p:nvPr/>
      </p:nvGrpSpPr>
      <p:grpSpPr>
        <a:xfrm>
          <a:off x="0" y="0"/>
          <a:ext cx="0" cy="0"/>
          <a:chOff x="0" y="0"/>
          <a:chExt cx="0" cy="0"/>
        </a:xfrm>
      </p:grpSpPr>
      <p:sp>
        <p:nvSpPr>
          <p:cNvPr id="475" name="Google Shape;475;p32"/>
          <p:cNvSpPr/>
          <p:nvPr/>
        </p:nvSpPr>
        <p:spPr>
          <a:xfrm>
            <a:off x="0" y="699750"/>
            <a:ext cx="9144000" cy="444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Multi-Agent Reinforcement Learning</a:t>
            </a:r>
            <a:endParaRPr>
              <a:solidFill>
                <a:srgbClr val="EFEFEF"/>
              </a:solidFill>
              <a:latin typeface="Ubuntu"/>
              <a:ea typeface="Ubuntu"/>
              <a:cs typeface="Ubuntu"/>
              <a:sym typeface="Ubuntu"/>
            </a:endParaRPr>
          </a:p>
        </p:txBody>
      </p:sp>
      <p:pic>
        <p:nvPicPr>
          <p:cNvPr id="477" name="Google Shape;477;p32"/>
          <p:cNvPicPr preferRelativeResize="0"/>
          <p:nvPr/>
        </p:nvPicPr>
        <p:blipFill>
          <a:blip r:embed="rId3">
            <a:alphaModFix/>
          </a:blip>
          <a:stretch>
            <a:fillRect/>
          </a:stretch>
        </p:blipFill>
        <p:spPr>
          <a:xfrm>
            <a:off x="1627331" y="775297"/>
            <a:ext cx="1014725" cy="1014725"/>
          </a:xfrm>
          <a:prstGeom prst="rect">
            <a:avLst/>
          </a:prstGeom>
          <a:noFill/>
          <a:ln>
            <a:noFill/>
          </a:ln>
        </p:spPr>
      </p:pic>
      <p:pic>
        <p:nvPicPr>
          <p:cNvPr id="478" name="Google Shape;478;p32"/>
          <p:cNvPicPr preferRelativeResize="0"/>
          <p:nvPr/>
        </p:nvPicPr>
        <p:blipFill>
          <a:blip r:embed="rId4">
            <a:alphaModFix/>
          </a:blip>
          <a:stretch>
            <a:fillRect/>
          </a:stretch>
        </p:blipFill>
        <p:spPr>
          <a:xfrm>
            <a:off x="6148250" y="775302"/>
            <a:ext cx="1014725" cy="1014725"/>
          </a:xfrm>
          <a:prstGeom prst="rect">
            <a:avLst/>
          </a:prstGeom>
          <a:noFill/>
          <a:ln>
            <a:noFill/>
          </a:ln>
        </p:spPr>
      </p:pic>
      <p:pic>
        <p:nvPicPr>
          <p:cNvPr id="479" name="Google Shape;479;p32"/>
          <p:cNvPicPr preferRelativeResize="0"/>
          <p:nvPr/>
        </p:nvPicPr>
        <p:blipFill>
          <a:blip r:embed="rId5">
            <a:alphaModFix/>
          </a:blip>
          <a:stretch>
            <a:fillRect/>
          </a:stretch>
        </p:blipFill>
        <p:spPr>
          <a:xfrm>
            <a:off x="5073625" y="2534337"/>
            <a:ext cx="774725" cy="774725"/>
          </a:xfrm>
          <a:prstGeom prst="rect">
            <a:avLst/>
          </a:prstGeom>
          <a:noFill/>
          <a:ln>
            <a:noFill/>
          </a:ln>
        </p:spPr>
      </p:pic>
      <p:pic>
        <p:nvPicPr>
          <p:cNvPr id="480" name="Google Shape;480;p32"/>
          <p:cNvPicPr preferRelativeResize="0"/>
          <p:nvPr/>
        </p:nvPicPr>
        <p:blipFill>
          <a:blip r:embed="rId6">
            <a:alphaModFix/>
          </a:blip>
          <a:stretch>
            <a:fillRect/>
          </a:stretch>
        </p:blipFill>
        <p:spPr>
          <a:xfrm>
            <a:off x="506825" y="2482775"/>
            <a:ext cx="877850" cy="877850"/>
          </a:xfrm>
          <a:prstGeom prst="rect">
            <a:avLst/>
          </a:prstGeom>
          <a:noFill/>
          <a:ln>
            <a:noFill/>
          </a:ln>
        </p:spPr>
      </p:pic>
      <p:pic>
        <p:nvPicPr>
          <p:cNvPr id="481" name="Google Shape;481;p32"/>
          <p:cNvPicPr preferRelativeResize="0"/>
          <p:nvPr/>
        </p:nvPicPr>
        <p:blipFill>
          <a:blip r:embed="rId5">
            <a:alphaModFix/>
          </a:blip>
          <a:stretch>
            <a:fillRect/>
          </a:stretch>
        </p:blipFill>
        <p:spPr>
          <a:xfrm>
            <a:off x="5848350" y="2534337"/>
            <a:ext cx="774725" cy="774725"/>
          </a:xfrm>
          <a:prstGeom prst="rect">
            <a:avLst/>
          </a:prstGeom>
          <a:noFill/>
          <a:ln>
            <a:noFill/>
          </a:ln>
        </p:spPr>
      </p:pic>
      <p:pic>
        <p:nvPicPr>
          <p:cNvPr id="482" name="Google Shape;482;p32"/>
          <p:cNvPicPr preferRelativeResize="0"/>
          <p:nvPr/>
        </p:nvPicPr>
        <p:blipFill>
          <a:blip r:embed="rId5">
            <a:alphaModFix/>
          </a:blip>
          <a:stretch>
            <a:fillRect/>
          </a:stretch>
        </p:blipFill>
        <p:spPr>
          <a:xfrm>
            <a:off x="7324625" y="2534350"/>
            <a:ext cx="774725" cy="774725"/>
          </a:xfrm>
          <a:prstGeom prst="rect">
            <a:avLst/>
          </a:prstGeom>
          <a:noFill/>
          <a:ln>
            <a:noFill/>
          </a:ln>
        </p:spPr>
      </p:pic>
      <p:pic>
        <p:nvPicPr>
          <p:cNvPr id="483" name="Google Shape;483;p32"/>
          <p:cNvPicPr preferRelativeResize="0"/>
          <p:nvPr/>
        </p:nvPicPr>
        <p:blipFill>
          <a:blip r:embed="rId6">
            <a:alphaModFix/>
          </a:blip>
          <a:stretch>
            <a:fillRect/>
          </a:stretch>
        </p:blipFill>
        <p:spPr>
          <a:xfrm>
            <a:off x="1384675" y="2482775"/>
            <a:ext cx="877850" cy="877850"/>
          </a:xfrm>
          <a:prstGeom prst="rect">
            <a:avLst/>
          </a:prstGeom>
          <a:noFill/>
          <a:ln>
            <a:noFill/>
          </a:ln>
        </p:spPr>
      </p:pic>
      <p:pic>
        <p:nvPicPr>
          <p:cNvPr id="484" name="Google Shape;484;p32"/>
          <p:cNvPicPr preferRelativeResize="0"/>
          <p:nvPr/>
        </p:nvPicPr>
        <p:blipFill>
          <a:blip r:embed="rId6">
            <a:alphaModFix/>
          </a:blip>
          <a:stretch>
            <a:fillRect/>
          </a:stretch>
        </p:blipFill>
        <p:spPr>
          <a:xfrm>
            <a:off x="2790225" y="2482775"/>
            <a:ext cx="877850" cy="877850"/>
          </a:xfrm>
          <a:prstGeom prst="rect">
            <a:avLst/>
          </a:prstGeom>
          <a:noFill/>
          <a:ln>
            <a:noFill/>
          </a:ln>
        </p:spPr>
      </p:pic>
      <p:pic>
        <p:nvPicPr>
          <p:cNvPr id="485" name="Google Shape;485;p32" descr="\dots" title="MathEquation,#000000"/>
          <p:cNvPicPr preferRelativeResize="0"/>
          <p:nvPr/>
        </p:nvPicPr>
        <p:blipFill>
          <a:blip r:embed="rId7">
            <a:alphaModFix/>
          </a:blip>
          <a:stretch>
            <a:fillRect/>
          </a:stretch>
        </p:blipFill>
        <p:spPr>
          <a:xfrm rot="10800000">
            <a:off x="2262522" y="2923959"/>
            <a:ext cx="575796" cy="174875"/>
          </a:xfrm>
          <a:prstGeom prst="rect">
            <a:avLst/>
          </a:prstGeom>
          <a:noFill/>
          <a:ln>
            <a:noFill/>
          </a:ln>
        </p:spPr>
      </p:pic>
      <p:pic>
        <p:nvPicPr>
          <p:cNvPr id="486" name="Google Shape;486;p32" descr="\dots" title="MathEquation,#000000"/>
          <p:cNvPicPr preferRelativeResize="0"/>
          <p:nvPr/>
        </p:nvPicPr>
        <p:blipFill>
          <a:blip r:embed="rId7">
            <a:alphaModFix/>
          </a:blip>
          <a:stretch>
            <a:fillRect/>
          </a:stretch>
        </p:blipFill>
        <p:spPr>
          <a:xfrm rot="10800000">
            <a:off x="6685947" y="2834272"/>
            <a:ext cx="575796" cy="174875"/>
          </a:xfrm>
          <a:prstGeom prst="rect">
            <a:avLst/>
          </a:prstGeom>
          <a:noFill/>
          <a:ln>
            <a:noFill/>
          </a:ln>
        </p:spPr>
      </p:pic>
      <p:sp>
        <p:nvSpPr>
          <p:cNvPr id="487" name="Google Shape;487;p32"/>
          <p:cNvSpPr/>
          <p:nvPr/>
        </p:nvSpPr>
        <p:spPr>
          <a:xfrm rot="-9535631">
            <a:off x="1001431" y="3778215"/>
            <a:ext cx="3005388" cy="133821"/>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rot="-9019502">
            <a:off x="1852345" y="3857996"/>
            <a:ext cx="2866209" cy="133958"/>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2"/>
          <p:cNvSpPr/>
          <p:nvPr/>
        </p:nvSpPr>
        <p:spPr>
          <a:xfrm rot="-7720141">
            <a:off x="3004865" y="3930028"/>
            <a:ext cx="1748662" cy="133857"/>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2"/>
          <p:cNvSpPr/>
          <p:nvPr/>
        </p:nvSpPr>
        <p:spPr>
          <a:xfrm rot="-3378760">
            <a:off x="3862048" y="3930000"/>
            <a:ext cx="1748637" cy="133877"/>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2"/>
          <p:cNvSpPr/>
          <p:nvPr/>
        </p:nvSpPr>
        <p:spPr>
          <a:xfrm rot="-2022876">
            <a:off x="4428464" y="3778133"/>
            <a:ext cx="1748471" cy="133960"/>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2"/>
          <p:cNvSpPr/>
          <p:nvPr/>
        </p:nvSpPr>
        <p:spPr>
          <a:xfrm rot="-1433507">
            <a:off x="4417269" y="3699932"/>
            <a:ext cx="3060662" cy="133783"/>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3" name="Google Shape;493;p32"/>
          <p:cNvPicPr preferRelativeResize="0"/>
          <p:nvPr/>
        </p:nvPicPr>
        <p:blipFill>
          <a:blip r:embed="rId8">
            <a:alphaModFix/>
          </a:blip>
          <a:stretch>
            <a:fillRect/>
          </a:stretch>
        </p:blipFill>
        <p:spPr>
          <a:xfrm>
            <a:off x="3799525" y="4077200"/>
            <a:ext cx="944700" cy="944700"/>
          </a:xfrm>
          <a:prstGeom prst="rect">
            <a:avLst/>
          </a:prstGeom>
          <a:noFill/>
          <a:ln>
            <a:noFill/>
          </a:ln>
        </p:spPr>
      </p:pic>
      <p:sp>
        <p:nvSpPr>
          <p:cNvPr id="494" name="Google Shape;494;p32"/>
          <p:cNvSpPr/>
          <p:nvPr/>
        </p:nvSpPr>
        <p:spPr>
          <a:xfrm rot="-7468012">
            <a:off x="2242422" y="2063914"/>
            <a:ext cx="871486" cy="133804"/>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p:nvPr/>
        </p:nvSpPr>
        <p:spPr>
          <a:xfrm rot="3288651">
            <a:off x="2366865" y="2032419"/>
            <a:ext cx="871455" cy="133502"/>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rot="-4611399">
            <a:off x="1544740" y="2098915"/>
            <a:ext cx="658346" cy="132844"/>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rot="6133686">
            <a:off x="1670082" y="2138611"/>
            <a:ext cx="657211" cy="13299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rot="-2955451">
            <a:off x="910530" y="2032191"/>
            <a:ext cx="871510" cy="133999"/>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rot="7783182">
            <a:off x="1046561" y="2064186"/>
            <a:ext cx="871318" cy="133363"/>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rot="-7468012">
            <a:off x="6778397" y="2075226"/>
            <a:ext cx="871486" cy="133804"/>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rot="3288651">
            <a:off x="6902840" y="2043731"/>
            <a:ext cx="871455" cy="133502"/>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rot="-4611399">
            <a:off x="6080715" y="2110228"/>
            <a:ext cx="658346" cy="132844"/>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rot="6133686">
            <a:off x="6206057" y="2149924"/>
            <a:ext cx="657211" cy="13299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rot="-3029395">
            <a:off x="5446716" y="2043525"/>
            <a:ext cx="871405" cy="134057"/>
          </a:xfrm>
          <a:prstGeom prs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rot="7804244">
            <a:off x="5582512" y="2075437"/>
            <a:ext cx="871480" cy="133481"/>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txBox="1"/>
          <p:nvPr/>
        </p:nvSpPr>
        <p:spPr>
          <a:xfrm>
            <a:off x="2642050" y="1050275"/>
            <a:ext cx="959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Deer Brain</a:t>
            </a:r>
            <a:endParaRPr sz="1300" b="1">
              <a:latin typeface="Ubuntu"/>
              <a:ea typeface="Ubuntu"/>
              <a:cs typeface="Ubuntu"/>
              <a:sym typeface="Ubuntu"/>
            </a:endParaRPr>
          </a:p>
        </p:txBody>
      </p:sp>
      <p:sp>
        <p:nvSpPr>
          <p:cNvPr id="507" name="Google Shape;507;p32"/>
          <p:cNvSpPr txBox="1"/>
          <p:nvPr/>
        </p:nvSpPr>
        <p:spPr>
          <a:xfrm>
            <a:off x="7232138" y="1050275"/>
            <a:ext cx="959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Wolf Brain</a:t>
            </a:r>
            <a:endParaRPr sz="1300" b="1">
              <a:latin typeface="Ubuntu"/>
              <a:ea typeface="Ubuntu"/>
              <a:cs typeface="Ubuntu"/>
              <a:sym typeface="Ubuntu"/>
            </a:endParaRPr>
          </a:p>
        </p:txBody>
      </p:sp>
      <p:sp>
        <p:nvSpPr>
          <p:cNvPr id="508" name="Google Shape;508;p32"/>
          <p:cNvSpPr txBox="1"/>
          <p:nvPr/>
        </p:nvSpPr>
        <p:spPr>
          <a:xfrm>
            <a:off x="98075" y="4447825"/>
            <a:ext cx="2600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300" b="1">
                <a:latin typeface="Ubuntu"/>
                <a:ea typeface="Ubuntu"/>
                <a:cs typeface="Ubuntu"/>
                <a:sym typeface="Ubuntu"/>
              </a:rPr>
              <a:t>Centralized Learning, Decentralized Execution</a:t>
            </a:r>
            <a:endParaRPr sz="1300" b="1">
              <a:latin typeface="Ubuntu"/>
              <a:ea typeface="Ubuntu"/>
              <a:cs typeface="Ubuntu"/>
              <a:sym typeface="Ubuntu"/>
            </a:endParaRPr>
          </a:p>
        </p:txBody>
      </p:sp>
      <p:pic>
        <p:nvPicPr>
          <p:cNvPr id="509" name="Google Shape;509;p32" descr="o_t" title="MathEquation,#000000"/>
          <p:cNvPicPr preferRelativeResize="0"/>
          <p:nvPr/>
        </p:nvPicPr>
        <p:blipFill>
          <a:blip r:embed="rId9">
            <a:alphaModFix/>
          </a:blip>
          <a:stretch>
            <a:fillRect/>
          </a:stretch>
        </p:blipFill>
        <p:spPr>
          <a:xfrm>
            <a:off x="2134300" y="3873213"/>
            <a:ext cx="271200" cy="247472"/>
          </a:xfrm>
          <a:prstGeom prst="rect">
            <a:avLst/>
          </a:prstGeom>
          <a:noFill/>
          <a:ln>
            <a:noFill/>
          </a:ln>
        </p:spPr>
      </p:pic>
      <p:pic>
        <p:nvPicPr>
          <p:cNvPr id="510" name="Google Shape;510;p32" descr="o_t" title="MathEquation,#000000"/>
          <p:cNvPicPr preferRelativeResize="0"/>
          <p:nvPr/>
        </p:nvPicPr>
        <p:blipFill>
          <a:blip r:embed="rId9">
            <a:alphaModFix/>
          </a:blip>
          <a:stretch>
            <a:fillRect/>
          </a:stretch>
        </p:blipFill>
        <p:spPr>
          <a:xfrm>
            <a:off x="1077775" y="1812888"/>
            <a:ext cx="271200" cy="247472"/>
          </a:xfrm>
          <a:prstGeom prst="rect">
            <a:avLst/>
          </a:prstGeom>
          <a:noFill/>
          <a:ln>
            <a:noFill/>
          </a:ln>
        </p:spPr>
      </p:pic>
      <p:pic>
        <p:nvPicPr>
          <p:cNvPr id="511" name="Google Shape;511;p32" descr="a_t" title="MathEquation,#000000"/>
          <p:cNvPicPr preferRelativeResize="0"/>
          <p:nvPr/>
        </p:nvPicPr>
        <p:blipFill>
          <a:blip r:embed="rId10">
            <a:alphaModFix/>
          </a:blip>
          <a:stretch>
            <a:fillRect/>
          </a:stretch>
        </p:blipFill>
        <p:spPr>
          <a:xfrm>
            <a:off x="1447575" y="2177225"/>
            <a:ext cx="285658" cy="24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1000"/>
                                        <p:tgtEl>
                                          <p:spTgt spid="487"/>
                                        </p:tgtEl>
                                      </p:cBhvr>
                                    </p:animEffect>
                                  </p:childTnLst>
                                </p:cTn>
                              </p:par>
                              <p:par>
                                <p:cTn id="8" presetID="10" presetClass="entr" presetSubtype="0" fill="hold" nodeType="withEffect">
                                  <p:stCondLst>
                                    <p:cond delay="0"/>
                                  </p:stCondLst>
                                  <p:childTnLst>
                                    <p:set>
                                      <p:cBhvr>
                                        <p:cTn id="9" dur="1" fill="hold">
                                          <p:stCondLst>
                                            <p:cond delay="0"/>
                                          </p:stCondLst>
                                        </p:cTn>
                                        <p:tgtEl>
                                          <p:spTgt spid="488"/>
                                        </p:tgtEl>
                                        <p:attrNameLst>
                                          <p:attrName>style.visibility</p:attrName>
                                        </p:attrNameLst>
                                      </p:cBhvr>
                                      <p:to>
                                        <p:strVal val="visible"/>
                                      </p:to>
                                    </p:set>
                                    <p:animEffect transition="in" filter="fade">
                                      <p:cBhvr>
                                        <p:cTn id="10" dur="1000"/>
                                        <p:tgtEl>
                                          <p:spTgt spid="488"/>
                                        </p:tgtEl>
                                      </p:cBhvr>
                                    </p:animEffect>
                                  </p:childTnLst>
                                </p:cTn>
                              </p:par>
                              <p:par>
                                <p:cTn id="11" presetID="10" presetClass="entr" presetSubtype="0" fill="hold" nodeType="withEffect">
                                  <p:stCondLst>
                                    <p:cond delay="0"/>
                                  </p:stCondLst>
                                  <p:childTnLst>
                                    <p:set>
                                      <p:cBhvr>
                                        <p:cTn id="12" dur="1" fill="hold">
                                          <p:stCondLst>
                                            <p:cond delay="0"/>
                                          </p:stCondLst>
                                        </p:cTn>
                                        <p:tgtEl>
                                          <p:spTgt spid="489"/>
                                        </p:tgtEl>
                                        <p:attrNameLst>
                                          <p:attrName>style.visibility</p:attrName>
                                        </p:attrNameLst>
                                      </p:cBhvr>
                                      <p:to>
                                        <p:strVal val="visible"/>
                                      </p:to>
                                    </p:set>
                                    <p:animEffect transition="in" filter="fade">
                                      <p:cBhvr>
                                        <p:cTn id="13" dur="1000"/>
                                        <p:tgtEl>
                                          <p:spTgt spid="489"/>
                                        </p:tgtEl>
                                      </p:cBhvr>
                                    </p:animEffect>
                                  </p:childTnLst>
                                </p:cTn>
                              </p:par>
                              <p:par>
                                <p:cTn id="14" presetID="10" presetClass="entr" presetSubtype="0" fill="hold" nodeType="withEffect">
                                  <p:stCondLst>
                                    <p:cond delay="0"/>
                                  </p:stCondLst>
                                  <p:childTnLst>
                                    <p:set>
                                      <p:cBhvr>
                                        <p:cTn id="15" dur="1" fill="hold">
                                          <p:stCondLst>
                                            <p:cond delay="0"/>
                                          </p:stCondLst>
                                        </p:cTn>
                                        <p:tgtEl>
                                          <p:spTgt spid="490"/>
                                        </p:tgtEl>
                                        <p:attrNameLst>
                                          <p:attrName>style.visibility</p:attrName>
                                        </p:attrNameLst>
                                      </p:cBhvr>
                                      <p:to>
                                        <p:strVal val="visible"/>
                                      </p:to>
                                    </p:set>
                                    <p:animEffect transition="in" filter="fade">
                                      <p:cBhvr>
                                        <p:cTn id="16" dur="1000"/>
                                        <p:tgtEl>
                                          <p:spTgt spid="490"/>
                                        </p:tgtEl>
                                      </p:cBhvr>
                                    </p:animEffect>
                                  </p:childTnLst>
                                </p:cTn>
                              </p:par>
                              <p:par>
                                <p:cTn id="17" presetID="10" presetClass="entr" presetSubtype="0"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Effect transition="in" filter="fade">
                                      <p:cBhvr>
                                        <p:cTn id="19" dur="1000"/>
                                        <p:tgtEl>
                                          <p:spTgt spid="491"/>
                                        </p:tgtEl>
                                      </p:cBhvr>
                                    </p:animEffect>
                                  </p:childTnLst>
                                </p:cTn>
                              </p:par>
                              <p:par>
                                <p:cTn id="20" presetID="10" presetClass="entr" presetSubtype="0" fill="hold" nodeType="withEffect">
                                  <p:stCondLst>
                                    <p:cond delay="0"/>
                                  </p:stCondLst>
                                  <p:childTnLst>
                                    <p:set>
                                      <p:cBhvr>
                                        <p:cTn id="21" dur="1" fill="hold">
                                          <p:stCondLst>
                                            <p:cond delay="0"/>
                                          </p:stCondLst>
                                        </p:cTn>
                                        <p:tgtEl>
                                          <p:spTgt spid="492"/>
                                        </p:tgtEl>
                                        <p:attrNameLst>
                                          <p:attrName>style.visibility</p:attrName>
                                        </p:attrNameLst>
                                      </p:cBhvr>
                                      <p:to>
                                        <p:strVal val="visible"/>
                                      </p:to>
                                    </p:set>
                                    <p:animEffect transition="in" filter="fade">
                                      <p:cBhvr>
                                        <p:cTn id="22" dur="1000"/>
                                        <p:tgtEl>
                                          <p:spTgt spid="492"/>
                                        </p:tgtEl>
                                      </p:cBhvr>
                                    </p:animEffect>
                                  </p:childTnLst>
                                </p:cTn>
                              </p:par>
                              <p:par>
                                <p:cTn id="23" presetID="10"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animEffect transition="in" filter="fade">
                                      <p:cBhvr>
                                        <p:cTn id="25" dur="1000"/>
                                        <p:tgtEl>
                                          <p:spTgt spid="494"/>
                                        </p:tgtEl>
                                      </p:cBhvr>
                                    </p:animEffect>
                                  </p:childTnLst>
                                </p:cTn>
                              </p:par>
                              <p:par>
                                <p:cTn id="26" presetID="10" presetClass="entr" presetSubtype="0" fill="hold" nodeType="withEffect">
                                  <p:stCondLst>
                                    <p:cond delay="0"/>
                                  </p:stCondLst>
                                  <p:childTnLst>
                                    <p:set>
                                      <p:cBhvr>
                                        <p:cTn id="27" dur="1" fill="hold">
                                          <p:stCondLst>
                                            <p:cond delay="0"/>
                                          </p:stCondLst>
                                        </p:cTn>
                                        <p:tgtEl>
                                          <p:spTgt spid="496"/>
                                        </p:tgtEl>
                                        <p:attrNameLst>
                                          <p:attrName>style.visibility</p:attrName>
                                        </p:attrNameLst>
                                      </p:cBhvr>
                                      <p:to>
                                        <p:strVal val="visible"/>
                                      </p:to>
                                    </p:set>
                                    <p:animEffect transition="in" filter="fade">
                                      <p:cBhvr>
                                        <p:cTn id="28" dur="1000"/>
                                        <p:tgtEl>
                                          <p:spTgt spid="496"/>
                                        </p:tgtEl>
                                      </p:cBhvr>
                                    </p:animEffect>
                                  </p:childTnLst>
                                </p:cTn>
                              </p:par>
                              <p:par>
                                <p:cTn id="29" presetID="10" presetClass="entr" presetSubtype="0" fill="hold" nodeType="withEffect">
                                  <p:stCondLst>
                                    <p:cond delay="0"/>
                                  </p:stCondLst>
                                  <p:childTnLst>
                                    <p:set>
                                      <p:cBhvr>
                                        <p:cTn id="30" dur="1" fill="hold">
                                          <p:stCondLst>
                                            <p:cond delay="0"/>
                                          </p:stCondLst>
                                        </p:cTn>
                                        <p:tgtEl>
                                          <p:spTgt spid="498"/>
                                        </p:tgtEl>
                                        <p:attrNameLst>
                                          <p:attrName>style.visibility</p:attrName>
                                        </p:attrNameLst>
                                      </p:cBhvr>
                                      <p:to>
                                        <p:strVal val="visible"/>
                                      </p:to>
                                    </p:set>
                                    <p:animEffect transition="in" filter="fade">
                                      <p:cBhvr>
                                        <p:cTn id="31" dur="1000"/>
                                        <p:tgtEl>
                                          <p:spTgt spid="498"/>
                                        </p:tgtEl>
                                      </p:cBhvr>
                                    </p:animEffect>
                                  </p:childTnLst>
                                </p:cTn>
                              </p:par>
                              <p:par>
                                <p:cTn id="32" presetID="10" presetClass="entr" presetSubtype="0" fill="hold" nodeType="withEffect">
                                  <p:stCondLst>
                                    <p:cond delay="0"/>
                                  </p:stCondLst>
                                  <p:childTnLst>
                                    <p:set>
                                      <p:cBhvr>
                                        <p:cTn id="33" dur="1" fill="hold">
                                          <p:stCondLst>
                                            <p:cond delay="0"/>
                                          </p:stCondLst>
                                        </p:cTn>
                                        <p:tgtEl>
                                          <p:spTgt spid="500"/>
                                        </p:tgtEl>
                                        <p:attrNameLst>
                                          <p:attrName>style.visibility</p:attrName>
                                        </p:attrNameLst>
                                      </p:cBhvr>
                                      <p:to>
                                        <p:strVal val="visible"/>
                                      </p:to>
                                    </p:set>
                                    <p:animEffect transition="in" filter="fade">
                                      <p:cBhvr>
                                        <p:cTn id="34" dur="1000"/>
                                        <p:tgtEl>
                                          <p:spTgt spid="500"/>
                                        </p:tgtEl>
                                      </p:cBhvr>
                                    </p:animEffect>
                                  </p:childTnLst>
                                </p:cTn>
                              </p:par>
                              <p:par>
                                <p:cTn id="35" presetID="10" presetClass="entr" presetSubtype="0" fill="hold" nodeType="withEffect">
                                  <p:stCondLst>
                                    <p:cond delay="0"/>
                                  </p:stCondLst>
                                  <p:childTnLst>
                                    <p:set>
                                      <p:cBhvr>
                                        <p:cTn id="36" dur="1" fill="hold">
                                          <p:stCondLst>
                                            <p:cond delay="0"/>
                                          </p:stCondLst>
                                        </p:cTn>
                                        <p:tgtEl>
                                          <p:spTgt spid="502"/>
                                        </p:tgtEl>
                                        <p:attrNameLst>
                                          <p:attrName>style.visibility</p:attrName>
                                        </p:attrNameLst>
                                      </p:cBhvr>
                                      <p:to>
                                        <p:strVal val="visible"/>
                                      </p:to>
                                    </p:set>
                                    <p:animEffect transition="in" filter="fade">
                                      <p:cBhvr>
                                        <p:cTn id="37" dur="1000"/>
                                        <p:tgtEl>
                                          <p:spTgt spid="502"/>
                                        </p:tgtEl>
                                      </p:cBhvr>
                                    </p:animEffect>
                                  </p:childTnLst>
                                </p:cTn>
                              </p:par>
                              <p:par>
                                <p:cTn id="38" presetID="10" presetClass="entr" presetSubtype="0" fill="hold" nodeType="withEffect">
                                  <p:stCondLst>
                                    <p:cond delay="0"/>
                                  </p:stCondLst>
                                  <p:childTnLst>
                                    <p:set>
                                      <p:cBhvr>
                                        <p:cTn id="39" dur="1" fill="hold">
                                          <p:stCondLst>
                                            <p:cond delay="0"/>
                                          </p:stCondLst>
                                        </p:cTn>
                                        <p:tgtEl>
                                          <p:spTgt spid="504"/>
                                        </p:tgtEl>
                                        <p:attrNameLst>
                                          <p:attrName>style.visibility</p:attrName>
                                        </p:attrNameLst>
                                      </p:cBhvr>
                                      <p:to>
                                        <p:strVal val="visible"/>
                                      </p:to>
                                    </p:set>
                                    <p:animEffect transition="in" filter="fade">
                                      <p:cBhvr>
                                        <p:cTn id="40" dur="1000"/>
                                        <p:tgtEl>
                                          <p:spTgt spid="504"/>
                                        </p:tgtEl>
                                      </p:cBhvr>
                                    </p:animEffect>
                                  </p:childTnLst>
                                </p:cTn>
                              </p:par>
                              <p:par>
                                <p:cTn id="41" presetID="10" presetClass="entr" presetSubtype="0" fill="hold" nodeType="withEffect">
                                  <p:stCondLst>
                                    <p:cond delay="0"/>
                                  </p:stCondLst>
                                  <p:childTnLst>
                                    <p:set>
                                      <p:cBhvr>
                                        <p:cTn id="42" dur="1" fill="hold">
                                          <p:stCondLst>
                                            <p:cond delay="0"/>
                                          </p:stCondLst>
                                        </p:cTn>
                                        <p:tgtEl>
                                          <p:spTgt spid="510"/>
                                        </p:tgtEl>
                                        <p:attrNameLst>
                                          <p:attrName>style.visibility</p:attrName>
                                        </p:attrNameLst>
                                      </p:cBhvr>
                                      <p:to>
                                        <p:strVal val="visible"/>
                                      </p:to>
                                    </p:set>
                                    <p:animEffect transition="in" filter="fade">
                                      <p:cBhvr>
                                        <p:cTn id="43" dur="1000"/>
                                        <p:tgtEl>
                                          <p:spTgt spid="510"/>
                                        </p:tgtEl>
                                      </p:cBhvr>
                                    </p:animEffect>
                                  </p:childTnLst>
                                </p:cTn>
                              </p:par>
                              <p:par>
                                <p:cTn id="44" presetID="10" presetClass="entr" presetSubtype="0" fill="hold" nodeType="withEffect">
                                  <p:stCondLst>
                                    <p:cond delay="0"/>
                                  </p:stCondLst>
                                  <p:childTnLst>
                                    <p:set>
                                      <p:cBhvr>
                                        <p:cTn id="45" dur="1" fill="hold">
                                          <p:stCondLst>
                                            <p:cond delay="0"/>
                                          </p:stCondLst>
                                        </p:cTn>
                                        <p:tgtEl>
                                          <p:spTgt spid="509"/>
                                        </p:tgtEl>
                                        <p:attrNameLst>
                                          <p:attrName>style.visibility</p:attrName>
                                        </p:attrNameLst>
                                      </p:cBhvr>
                                      <p:to>
                                        <p:strVal val="visible"/>
                                      </p:to>
                                    </p:set>
                                    <p:animEffect transition="in" filter="fade">
                                      <p:cBhvr>
                                        <p:cTn id="46" dur="1000"/>
                                        <p:tgtEl>
                                          <p:spTgt spid="50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95"/>
                                        </p:tgtEl>
                                        <p:attrNameLst>
                                          <p:attrName>style.visibility</p:attrName>
                                        </p:attrNameLst>
                                      </p:cBhvr>
                                      <p:to>
                                        <p:strVal val="visible"/>
                                      </p:to>
                                    </p:set>
                                    <p:animEffect transition="in" filter="fade">
                                      <p:cBhvr>
                                        <p:cTn id="51" dur="1000"/>
                                        <p:tgtEl>
                                          <p:spTgt spid="495"/>
                                        </p:tgtEl>
                                      </p:cBhvr>
                                    </p:animEffect>
                                  </p:childTnLst>
                                </p:cTn>
                              </p:par>
                              <p:par>
                                <p:cTn id="52" presetID="10" presetClass="entr" presetSubtype="0" fill="hold" nodeType="withEffect">
                                  <p:stCondLst>
                                    <p:cond delay="0"/>
                                  </p:stCondLst>
                                  <p:childTnLst>
                                    <p:set>
                                      <p:cBhvr>
                                        <p:cTn id="53" dur="1" fill="hold">
                                          <p:stCondLst>
                                            <p:cond delay="0"/>
                                          </p:stCondLst>
                                        </p:cTn>
                                        <p:tgtEl>
                                          <p:spTgt spid="497"/>
                                        </p:tgtEl>
                                        <p:attrNameLst>
                                          <p:attrName>style.visibility</p:attrName>
                                        </p:attrNameLst>
                                      </p:cBhvr>
                                      <p:to>
                                        <p:strVal val="visible"/>
                                      </p:to>
                                    </p:set>
                                    <p:animEffect transition="in" filter="fade">
                                      <p:cBhvr>
                                        <p:cTn id="54" dur="1000"/>
                                        <p:tgtEl>
                                          <p:spTgt spid="497"/>
                                        </p:tgtEl>
                                      </p:cBhvr>
                                    </p:animEffect>
                                  </p:childTnLst>
                                </p:cTn>
                              </p:par>
                              <p:par>
                                <p:cTn id="55" presetID="10" presetClass="entr" presetSubtype="0" fill="hold" nodeType="withEffect">
                                  <p:stCondLst>
                                    <p:cond delay="0"/>
                                  </p:stCondLst>
                                  <p:childTnLst>
                                    <p:set>
                                      <p:cBhvr>
                                        <p:cTn id="56" dur="1" fill="hold">
                                          <p:stCondLst>
                                            <p:cond delay="0"/>
                                          </p:stCondLst>
                                        </p:cTn>
                                        <p:tgtEl>
                                          <p:spTgt spid="499"/>
                                        </p:tgtEl>
                                        <p:attrNameLst>
                                          <p:attrName>style.visibility</p:attrName>
                                        </p:attrNameLst>
                                      </p:cBhvr>
                                      <p:to>
                                        <p:strVal val="visible"/>
                                      </p:to>
                                    </p:set>
                                    <p:animEffect transition="in" filter="fade">
                                      <p:cBhvr>
                                        <p:cTn id="57" dur="1000"/>
                                        <p:tgtEl>
                                          <p:spTgt spid="499"/>
                                        </p:tgtEl>
                                      </p:cBhvr>
                                    </p:animEffect>
                                  </p:childTnLst>
                                </p:cTn>
                              </p:par>
                              <p:par>
                                <p:cTn id="58" presetID="10" presetClass="entr" presetSubtype="0" fill="hold" nodeType="withEffect">
                                  <p:stCondLst>
                                    <p:cond delay="0"/>
                                  </p:stCondLst>
                                  <p:childTnLst>
                                    <p:set>
                                      <p:cBhvr>
                                        <p:cTn id="59" dur="1" fill="hold">
                                          <p:stCondLst>
                                            <p:cond delay="0"/>
                                          </p:stCondLst>
                                        </p:cTn>
                                        <p:tgtEl>
                                          <p:spTgt spid="503"/>
                                        </p:tgtEl>
                                        <p:attrNameLst>
                                          <p:attrName>style.visibility</p:attrName>
                                        </p:attrNameLst>
                                      </p:cBhvr>
                                      <p:to>
                                        <p:strVal val="visible"/>
                                      </p:to>
                                    </p:set>
                                    <p:animEffect transition="in" filter="fade">
                                      <p:cBhvr>
                                        <p:cTn id="60" dur="1000"/>
                                        <p:tgtEl>
                                          <p:spTgt spid="503"/>
                                        </p:tgtEl>
                                      </p:cBhvr>
                                    </p:animEffect>
                                  </p:childTnLst>
                                </p:cTn>
                              </p:par>
                              <p:par>
                                <p:cTn id="61" presetID="10" presetClass="entr" presetSubtype="0" fill="hold" nodeType="withEffect">
                                  <p:stCondLst>
                                    <p:cond delay="0"/>
                                  </p:stCondLst>
                                  <p:childTnLst>
                                    <p:set>
                                      <p:cBhvr>
                                        <p:cTn id="62" dur="1" fill="hold">
                                          <p:stCondLst>
                                            <p:cond delay="0"/>
                                          </p:stCondLst>
                                        </p:cTn>
                                        <p:tgtEl>
                                          <p:spTgt spid="505"/>
                                        </p:tgtEl>
                                        <p:attrNameLst>
                                          <p:attrName>style.visibility</p:attrName>
                                        </p:attrNameLst>
                                      </p:cBhvr>
                                      <p:to>
                                        <p:strVal val="visible"/>
                                      </p:to>
                                    </p:set>
                                    <p:animEffect transition="in" filter="fade">
                                      <p:cBhvr>
                                        <p:cTn id="63" dur="1000"/>
                                        <p:tgtEl>
                                          <p:spTgt spid="505"/>
                                        </p:tgtEl>
                                      </p:cBhvr>
                                    </p:animEffect>
                                  </p:childTnLst>
                                </p:cTn>
                              </p:par>
                              <p:par>
                                <p:cTn id="64" presetID="10" presetClass="entr" presetSubtype="0" fill="hold" nodeType="withEffect">
                                  <p:stCondLst>
                                    <p:cond delay="0"/>
                                  </p:stCondLst>
                                  <p:childTnLst>
                                    <p:set>
                                      <p:cBhvr>
                                        <p:cTn id="65" dur="1" fill="hold">
                                          <p:stCondLst>
                                            <p:cond delay="0"/>
                                          </p:stCondLst>
                                        </p:cTn>
                                        <p:tgtEl>
                                          <p:spTgt spid="511"/>
                                        </p:tgtEl>
                                        <p:attrNameLst>
                                          <p:attrName>style.visibility</p:attrName>
                                        </p:attrNameLst>
                                      </p:cBhvr>
                                      <p:to>
                                        <p:strVal val="visible"/>
                                      </p:to>
                                    </p:set>
                                    <p:animEffect transition="in" filter="fade">
                                      <p:cBhvr>
                                        <p:cTn id="66" dur="1000"/>
                                        <p:tgtEl>
                                          <p:spTgt spid="511"/>
                                        </p:tgtEl>
                                      </p:cBhvr>
                                    </p:animEffect>
                                  </p:childTnLst>
                                </p:cTn>
                              </p:par>
                              <p:par>
                                <p:cTn id="67" presetID="10" presetClass="entr" presetSubtype="0" fill="hold" nodeType="withEffect">
                                  <p:stCondLst>
                                    <p:cond delay="0"/>
                                  </p:stCondLst>
                                  <p:childTnLst>
                                    <p:set>
                                      <p:cBhvr>
                                        <p:cTn id="68" dur="1" fill="hold">
                                          <p:stCondLst>
                                            <p:cond delay="0"/>
                                          </p:stCondLst>
                                        </p:cTn>
                                        <p:tgtEl>
                                          <p:spTgt spid="501"/>
                                        </p:tgtEl>
                                        <p:attrNameLst>
                                          <p:attrName>style.visibility</p:attrName>
                                        </p:attrNameLst>
                                      </p:cBhvr>
                                      <p:to>
                                        <p:strVal val="visible"/>
                                      </p:to>
                                    </p:set>
                                    <p:animEffect transition="in" filter="fade">
                                      <p:cBhvr>
                                        <p:cTn id="69"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5"/>
        <p:cNvGrpSpPr/>
        <p:nvPr/>
      </p:nvGrpSpPr>
      <p:grpSpPr>
        <a:xfrm>
          <a:off x="0" y="0"/>
          <a:ext cx="0" cy="0"/>
          <a:chOff x="0" y="0"/>
          <a:chExt cx="0" cy="0"/>
        </a:xfrm>
      </p:grpSpPr>
      <p:sp>
        <p:nvSpPr>
          <p:cNvPr id="516" name="Google Shape;516;p33"/>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Reinforcement Learning</a:t>
            </a:r>
            <a:endParaRPr>
              <a:solidFill>
                <a:srgbClr val="EFEFEF"/>
              </a:solidFill>
              <a:latin typeface="Ubuntu"/>
              <a:ea typeface="Ubuntu"/>
              <a:cs typeface="Ubuntu"/>
              <a:sym typeface="Ubuntu"/>
            </a:endParaRPr>
          </a:p>
        </p:txBody>
      </p:sp>
      <p:sp>
        <p:nvSpPr>
          <p:cNvPr id="517" name="Google Shape;517;p33"/>
          <p:cNvSpPr/>
          <p:nvPr/>
        </p:nvSpPr>
        <p:spPr>
          <a:xfrm>
            <a:off x="175" y="699750"/>
            <a:ext cx="9144000" cy="444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8" name="Google Shape;518;p33"/>
          <p:cNvPicPr preferRelativeResize="0"/>
          <p:nvPr/>
        </p:nvPicPr>
        <p:blipFill>
          <a:blip r:embed="rId3">
            <a:alphaModFix/>
          </a:blip>
          <a:stretch>
            <a:fillRect/>
          </a:stretch>
        </p:blipFill>
        <p:spPr>
          <a:xfrm>
            <a:off x="6569750" y="1485125"/>
            <a:ext cx="2173250" cy="2173250"/>
          </a:xfrm>
          <a:prstGeom prst="rect">
            <a:avLst/>
          </a:prstGeom>
          <a:noFill/>
          <a:ln>
            <a:noFill/>
          </a:ln>
        </p:spPr>
      </p:pic>
      <p:pic>
        <p:nvPicPr>
          <p:cNvPr id="519" name="Google Shape;519;p33"/>
          <p:cNvPicPr preferRelativeResize="0"/>
          <p:nvPr/>
        </p:nvPicPr>
        <p:blipFill>
          <a:blip r:embed="rId4">
            <a:alphaModFix/>
          </a:blip>
          <a:stretch>
            <a:fillRect/>
          </a:stretch>
        </p:blipFill>
        <p:spPr>
          <a:xfrm>
            <a:off x="4789500" y="3177800"/>
            <a:ext cx="525900" cy="525900"/>
          </a:xfrm>
          <a:prstGeom prst="rect">
            <a:avLst/>
          </a:prstGeom>
          <a:noFill/>
          <a:ln>
            <a:noFill/>
          </a:ln>
        </p:spPr>
      </p:pic>
      <p:pic>
        <p:nvPicPr>
          <p:cNvPr id="520" name="Google Shape;520;p33"/>
          <p:cNvPicPr preferRelativeResize="0"/>
          <p:nvPr/>
        </p:nvPicPr>
        <p:blipFill>
          <a:blip r:embed="rId5">
            <a:alphaModFix/>
          </a:blip>
          <a:stretch>
            <a:fillRect/>
          </a:stretch>
        </p:blipFill>
        <p:spPr>
          <a:xfrm>
            <a:off x="4046100" y="3177800"/>
            <a:ext cx="525900" cy="525900"/>
          </a:xfrm>
          <a:prstGeom prst="rect">
            <a:avLst/>
          </a:prstGeom>
          <a:noFill/>
          <a:ln>
            <a:noFill/>
          </a:ln>
        </p:spPr>
      </p:pic>
      <p:pic>
        <p:nvPicPr>
          <p:cNvPr id="521" name="Google Shape;521;p33"/>
          <p:cNvPicPr preferRelativeResize="0"/>
          <p:nvPr/>
        </p:nvPicPr>
        <p:blipFill>
          <a:blip r:embed="rId6">
            <a:alphaModFix/>
          </a:blip>
          <a:stretch>
            <a:fillRect/>
          </a:stretch>
        </p:blipFill>
        <p:spPr>
          <a:xfrm>
            <a:off x="4214500" y="948675"/>
            <a:ext cx="662350" cy="662350"/>
          </a:xfrm>
          <a:prstGeom prst="rect">
            <a:avLst/>
          </a:prstGeom>
          <a:noFill/>
          <a:ln>
            <a:noFill/>
          </a:ln>
        </p:spPr>
      </p:pic>
      <p:sp>
        <p:nvSpPr>
          <p:cNvPr id="522" name="Google Shape;522;p33"/>
          <p:cNvSpPr/>
          <p:nvPr/>
        </p:nvSpPr>
        <p:spPr>
          <a:xfrm rot="-488">
            <a:off x="2432175" y="1856255"/>
            <a:ext cx="4227000" cy="178500"/>
          </a:xfrm>
          <a:prstGeom prst="rightArrow">
            <a:avLst>
              <a:gd name="adj1" fmla="val 50000"/>
              <a:gd name="adj2" fmla="val 50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p:cNvSpPr/>
          <p:nvPr/>
        </p:nvSpPr>
        <p:spPr>
          <a:xfrm rot="10799507">
            <a:off x="2475650" y="2999004"/>
            <a:ext cx="4183500" cy="178500"/>
          </a:xfrm>
          <a:prstGeom prst="rightArrow">
            <a:avLst>
              <a:gd name="adj1" fmla="val 50000"/>
              <a:gd name="adj2" fmla="val 50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3"/>
          <p:cNvSpPr txBox="1"/>
          <p:nvPr/>
        </p:nvSpPr>
        <p:spPr>
          <a:xfrm>
            <a:off x="1297875" y="3225200"/>
            <a:ext cx="95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600" b="1">
                <a:latin typeface="Ubuntu"/>
                <a:ea typeface="Ubuntu"/>
                <a:cs typeface="Ubuntu"/>
                <a:sym typeface="Ubuntu"/>
              </a:rPr>
              <a:t>Agent</a:t>
            </a:r>
            <a:endParaRPr sz="1600" b="1">
              <a:latin typeface="Ubuntu"/>
              <a:ea typeface="Ubuntu"/>
              <a:cs typeface="Ubuntu"/>
              <a:sym typeface="Ubuntu"/>
            </a:endParaRPr>
          </a:p>
        </p:txBody>
      </p:sp>
      <p:sp>
        <p:nvSpPr>
          <p:cNvPr id="525" name="Google Shape;525;p33"/>
          <p:cNvSpPr txBox="1"/>
          <p:nvPr/>
        </p:nvSpPr>
        <p:spPr>
          <a:xfrm>
            <a:off x="6895725" y="3658375"/>
            <a:ext cx="1521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600" b="1">
                <a:latin typeface="Ubuntu"/>
                <a:ea typeface="Ubuntu"/>
                <a:cs typeface="Ubuntu"/>
                <a:sym typeface="Ubuntu"/>
              </a:rPr>
              <a:t>Environment</a:t>
            </a:r>
            <a:endParaRPr sz="1600" b="1">
              <a:latin typeface="Ubuntu"/>
              <a:ea typeface="Ubuntu"/>
              <a:cs typeface="Ubuntu"/>
              <a:sym typeface="Ubuntu"/>
            </a:endParaRPr>
          </a:p>
        </p:txBody>
      </p:sp>
      <p:sp>
        <p:nvSpPr>
          <p:cNvPr id="526" name="Google Shape;526;p33"/>
          <p:cNvSpPr txBox="1"/>
          <p:nvPr/>
        </p:nvSpPr>
        <p:spPr>
          <a:xfrm>
            <a:off x="3789325" y="3718650"/>
            <a:ext cx="1716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Observation, Reward</a:t>
            </a:r>
            <a:endParaRPr sz="1200" b="1">
              <a:latin typeface="Ubuntu"/>
              <a:ea typeface="Ubuntu"/>
              <a:cs typeface="Ubuntu"/>
              <a:sym typeface="Ubuntu"/>
            </a:endParaRPr>
          </a:p>
        </p:txBody>
      </p:sp>
      <p:sp>
        <p:nvSpPr>
          <p:cNvPr id="527" name="Google Shape;527;p33"/>
          <p:cNvSpPr txBox="1"/>
          <p:nvPr/>
        </p:nvSpPr>
        <p:spPr>
          <a:xfrm>
            <a:off x="4281100" y="1557150"/>
            <a:ext cx="79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Action</a:t>
            </a:r>
            <a:endParaRPr sz="1200" b="1">
              <a:latin typeface="Ubuntu"/>
              <a:ea typeface="Ubuntu"/>
              <a:cs typeface="Ubuntu"/>
              <a:sym typeface="Ubuntu"/>
            </a:endParaRPr>
          </a:p>
        </p:txBody>
      </p:sp>
      <p:pic>
        <p:nvPicPr>
          <p:cNvPr id="528" name="Google Shape;528;p33"/>
          <p:cNvPicPr preferRelativeResize="0"/>
          <p:nvPr/>
        </p:nvPicPr>
        <p:blipFill>
          <a:blip r:embed="rId7">
            <a:alphaModFix/>
          </a:blip>
          <a:stretch>
            <a:fillRect/>
          </a:stretch>
        </p:blipFill>
        <p:spPr>
          <a:xfrm>
            <a:off x="1088600" y="1867475"/>
            <a:ext cx="1247700" cy="1247700"/>
          </a:xfrm>
          <a:prstGeom prst="rect">
            <a:avLst/>
          </a:prstGeom>
          <a:noFill/>
          <a:ln>
            <a:noFill/>
          </a:ln>
        </p:spPr>
      </p:pic>
      <p:sp>
        <p:nvSpPr>
          <p:cNvPr id="529" name="Google Shape;529;p33"/>
          <p:cNvSpPr txBox="1"/>
          <p:nvPr/>
        </p:nvSpPr>
        <p:spPr>
          <a:xfrm>
            <a:off x="3066275" y="4250050"/>
            <a:ext cx="8598300" cy="646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sv" sz="1500" b="1">
                <a:solidFill>
                  <a:srgbClr val="434343"/>
                </a:solidFill>
                <a:latin typeface="Ubuntu"/>
                <a:ea typeface="Ubuntu"/>
                <a:cs typeface="Ubuntu"/>
                <a:sym typeface="Ubuntu"/>
              </a:rPr>
              <a:t>How should the agent be rewarded?</a:t>
            </a:r>
            <a:endParaRPr sz="1500" b="1">
              <a:solidFill>
                <a:srgbClr val="434343"/>
              </a:solidFill>
              <a:latin typeface="Ubuntu"/>
              <a:ea typeface="Ubuntu"/>
              <a:cs typeface="Ubuntu"/>
              <a:sym typeface="Ubuntu"/>
            </a:endParaRPr>
          </a:p>
          <a:p>
            <a:pPr marL="457200" lvl="0" indent="0" algn="l" rtl="0">
              <a:spcBef>
                <a:spcPts val="0"/>
              </a:spcBef>
              <a:spcAft>
                <a:spcPts val="0"/>
              </a:spcAft>
              <a:buNone/>
            </a:pPr>
            <a:endParaRPr sz="1500">
              <a:solidFill>
                <a:srgbClr val="434343"/>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3"/>
        <p:cNvGrpSpPr/>
        <p:nvPr/>
      </p:nvGrpSpPr>
      <p:grpSpPr>
        <a:xfrm>
          <a:off x="0" y="0"/>
          <a:ext cx="0" cy="0"/>
          <a:chOff x="0" y="0"/>
          <a:chExt cx="0" cy="0"/>
        </a:xfrm>
      </p:grpSpPr>
      <p:sp>
        <p:nvSpPr>
          <p:cNvPr id="534" name="Google Shape;534;p34"/>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116275" y="766725"/>
            <a:ext cx="4062300" cy="1406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4985100" y="766725"/>
            <a:ext cx="4062300" cy="1406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2671175" y="3551525"/>
            <a:ext cx="4062300" cy="1406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The Happiness Network</a:t>
            </a:r>
            <a:endParaRPr>
              <a:solidFill>
                <a:srgbClr val="EFEFEF"/>
              </a:solidFill>
              <a:latin typeface="Ubuntu"/>
              <a:ea typeface="Ubuntu"/>
              <a:cs typeface="Ubuntu"/>
              <a:sym typeface="Ubuntu"/>
            </a:endParaRPr>
          </a:p>
        </p:txBody>
      </p:sp>
      <p:pic>
        <p:nvPicPr>
          <p:cNvPr id="539" name="Google Shape;539;p34"/>
          <p:cNvPicPr preferRelativeResize="0"/>
          <p:nvPr/>
        </p:nvPicPr>
        <p:blipFill>
          <a:blip r:embed="rId3">
            <a:alphaModFix/>
          </a:blip>
          <a:stretch>
            <a:fillRect/>
          </a:stretch>
        </p:blipFill>
        <p:spPr>
          <a:xfrm>
            <a:off x="1414200" y="794825"/>
            <a:ext cx="741550" cy="741550"/>
          </a:xfrm>
          <a:prstGeom prst="rect">
            <a:avLst/>
          </a:prstGeom>
          <a:noFill/>
          <a:ln>
            <a:noFill/>
          </a:ln>
        </p:spPr>
      </p:pic>
      <p:pic>
        <p:nvPicPr>
          <p:cNvPr id="540" name="Google Shape;540;p34"/>
          <p:cNvPicPr preferRelativeResize="0"/>
          <p:nvPr/>
        </p:nvPicPr>
        <p:blipFill>
          <a:blip r:embed="rId4">
            <a:alphaModFix/>
          </a:blip>
          <a:stretch>
            <a:fillRect/>
          </a:stretch>
        </p:blipFill>
        <p:spPr>
          <a:xfrm>
            <a:off x="2300400" y="794825"/>
            <a:ext cx="741550" cy="741550"/>
          </a:xfrm>
          <a:prstGeom prst="rect">
            <a:avLst/>
          </a:prstGeom>
          <a:noFill/>
          <a:ln>
            <a:noFill/>
          </a:ln>
        </p:spPr>
      </p:pic>
      <p:pic>
        <p:nvPicPr>
          <p:cNvPr id="542" name="Google Shape;542;p34"/>
          <p:cNvPicPr preferRelativeResize="0"/>
          <p:nvPr/>
        </p:nvPicPr>
        <p:blipFill>
          <a:blip r:embed="rId5">
            <a:alphaModFix/>
          </a:blip>
          <a:stretch>
            <a:fillRect/>
          </a:stretch>
        </p:blipFill>
        <p:spPr>
          <a:xfrm>
            <a:off x="6645475" y="892650"/>
            <a:ext cx="741550" cy="741550"/>
          </a:xfrm>
          <a:prstGeom prst="rect">
            <a:avLst/>
          </a:prstGeom>
          <a:noFill/>
          <a:ln>
            <a:noFill/>
          </a:ln>
        </p:spPr>
      </p:pic>
      <p:sp>
        <p:nvSpPr>
          <p:cNvPr id="543" name="Google Shape;543;p34"/>
          <p:cNvSpPr txBox="1"/>
          <p:nvPr/>
        </p:nvSpPr>
        <p:spPr>
          <a:xfrm>
            <a:off x="1102900" y="1722400"/>
            <a:ext cx="2252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a:latin typeface="Ubuntu"/>
                <a:ea typeface="Ubuntu"/>
                <a:cs typeface="Ubuntu"/>
                <a:sym typeface="Ubuntu"/>
              </a:rPr>
              <a:t>External reward signals</a:t>
            </a:r>
            <a:endParaRPr sz="1700">
              <a:latin typeface="Ubuntu"/>
              <a:ea typeface="Ubuntu"/>
              <a:cs typeface="Ubuntu"/>
              <a:sym typeface="Ubuntu"/>
            </a:endParaRPr>
          </a:p>
        </p:txBody>
      </p:sp>
      <p:sp>
        <p:nvSpPr>
          <p:cNvPr id="544" name="Google Shape;544;p34"/>
          <p:cNvSpPr txBox="1"/>
          <p:nvPr/>
        </p:nvSpPr>
        <p:spPr>
          <a:xfrm>
            <a:off x="5041700" y="1722388"/>
            <a:ext cx="4772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a:latin typeface="Ubuntu"/>
                <a:ea typeface="Ubuntu"/>
                <a:cs typeface="Ubuntu"/>
                <a:sym typeface="Ubuntu"/>
              </a:rPr>
              <a:t>Homeostatic regulation (Negative-Feedback)</a:t>
            </a:r>
            <a:endParaRPr sz="1700">
              <a:latin typeface="Ubuntu"/>
              <a:ea typeface="Ubuntu"/>
              <a:cs typeface="Ubuntu"/>
              <a:sym typeface="Ubuntu"/>
            </a:endParaRPr>
          </a:p>
        </p:txBody>
      </p:sp>
      <p:cxnSp>
        <p:nvCxnSpPr>
          <p:cNvPr id="545" name="Google Shape;545;p34"/>
          <p:cNvCxnSpPr>
            <a:endCxn id="537" idx="0"/>
          </p:cNvCxnSpPr>
          <p:nvPr/>
        </p:nvCxnSpPr>
        <p:spPr>
          <a:xfrm>
            <a:off x="2537225" y="2173025"/>
            <a:ext cx="2165100" cy="1378500"/>
          </a:xfrm>
          <a:prstGeom prst="straightConnector1">
            <a:avLst/>
          </a:prstGeom>
          <a:noFill/>
          <a:ln w="9525" cap="flat" cmpd="sng">
            <a:solidFill>
              <a:schemeClr val="dk2"/>
            </a:solidFill>
            <a:prstDash val="solid"/>
            <a:round/>
            <a:headEnd type="none" w="med" len="med"/>
            <a:tailEnd type="none" w="med" len="med"/>
          </a:ln>
        </p:spPr>
      </p:cxnSp>
      <p:cxnSp>
        <p:nvCxnSpPr>
          <p:cNvPr id="546" name="Google Shape;546;p34"/>
          <p:cNvCxnSpPr>
            <a:stCxn id="537" idx="0"/>
          </p:cNvCxnSpPr>
          <p:nvPr/>
        </p:nvCxnSpPr>
        <p:spPr>
          <a:xfrm rot="10800000" flipH="1">
            <a:off x="4702325" y="2173025"/>
            <a:ext cx="1770900" cy="1378500"/>
          </a:xfrm>
          <a:prstGeom prst="straightConnector1">
            <a:avLst/>
          </a:prstGeom>
          <a:noFill/>
          <a:ln w="9525" cap="flat" cmpd="sng">
            <a:solidFill>
              <a:schemeClr val="dk2"/>
            </a:solidFill>
            <a:prstDash val="solid"/>
            <a:round/>
            <a:headEnd type="none" w="med" len="med"/>
            <a:tailEnd type="none" w="med" len="med"/>
          </a:ln>
        </p:spPr>
      </p:cxnSp>
      <p:pic>
        <p:nvPicPr>
          <p:cNvPr id="547" name="Google Shape;547;p34"/>
          <p:cNvPicPr preferRelativeResize="0"/>
          <p:nvPr/>
        </p:nvPicPr>
        <p:blipFill>
          <a:blip r:embed="rId6">
            <a:alphaModFix/>
          </a:blip>
          <a:stretch>
            <a:fillRect/>
          </a:stretch>
        </p:blipFill>
        <p:spPr>
          <a:xfrm>
            <a:off x="4300150" y="3602525"/>
            <a:ext cx="741550" cy="741550"/>
          </a:xfrm>
          <a:prstGeom prst="rect">
            <a:avLst/>
          </a:prstGeom>
          <a:noFill/>
          <a:ln>
            <a:noFill/>
          </a:ln>
        </p:spPr>
      </p:pic>
      <p:sp>
        <p:nvSpPr>
          <p:cNvPr id="548" name="Google Shape;548;p34"/>
          <p:cNvSpPr txBox="1"/>
          <p:nvPr/>
        </p:nvSpPr>
        <p:spPr>
          <a:xfrm>
            <a:off x="3676275" y="4434250"/>
            <a:ext cx="2377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a:latin typeface="Ubuntu"/>
                <a:ea typeface="Ubuntu"/>
                <a:cs typeface="Ubuntu"/>
                <a:sym typeface="Ubuntu"/>
              </a:rPr>
              <a:t>The Happiness Network</a:t>
            </a:r>
            <a:endParaRPr sz="170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par>
                                <p:cTn id="8" presetID="10" presetClass="entr" presetSubtype="0" fill="hold" nodeType="withEffect">
                                  <p:stCondLst>
                                    <p:cond delay="0"/>
                                  </p:stCondLst>
                                  <p:childTnLst>
                                    <p:set>
                                      <p:cBhvr>
                                        <p:cTn id="9" dur="1" fill="hold">
                                          <p:stCondLst>
                                            <p:cond delay="0"/>
                                          </p:stCondLst>
                                        </p:cTn>
                                        <p:tgtEl>
                                          <p:spTgt spid="545"/>
                                        </p:tgtEl>
                                        <p:attrNameLst>
                                          <p:attrName>style.visibility</p:attrName>
                                        </p:attrNameLst>
                                      </p:cBhvr>
                                      <p:to>
                                        <p:strVal val="visible"/>
                                      </p:to>
                                    </p:set>
                                    <p:animEffect transition="in" filter="fade">
                                      <p:cBhvr>
                                        <p:cTn id="10" dur="1000"/>
                                        <p:tgtEl>
                                          <p:spTgt spid="545"/>
                                        </p:tgtEl>
                                      </p:cBhvr>
                                    </p:animEffect>
                                  </p:childTnLst>
                                </p:cTn>
                              </p:par>
                              <p:par>
                                <p:cTn id="11" presetID="10" presetClass="entr" presetSubtype="0" fill="hold" nodeType="withEffect">
                                  <p:stCondLst>
                                    <p:cond delay="0"/>
                                  </p:stCondLst>
                                  <p:childTnLst>
                                    <p:set>
                                      <p:cBhvr>
                                        <p:cTn id="12" dur="1" fill="hold">
                                          <p:stCondLst>
                                            <p:cond delay="0"/>
                                          </p:stCondLst>
                                        </p:cTn>
                                        <p:tgtEl>
                                          <p:spTgt spid="547"/>
                                        </p:tgtEl>
                                        <p:attrNameLst>
                                          <p:attrName>style.visibility</p:attrName>
                                        </p:attrNameLst>
                                      </p:cBhvr>
                                      <p:to>
                                        <p:strVal val="visible"/>
                                      </p:to>
                                    </p:set>
                                    <p:animEffect transition="in" filter="fade">
                                      <p:cBhvr>
                                        <p:cTn id="13" dur="1000"/>
                                        <p:tgtEl>
                                          <p:spTgt spid="547"/>
                                        </p:tgtEl>
                                      </p:cBhvr>
                                    </p:animEffect>
                                  </p:childTnLst>
                                </p:cTn>
                              </p:par>
                              <p:par>
                                <p:cTn id="14" presetID="10" presetClass="entr" presetSubtype="0" fill="hold" nodeType="withEffect">
                                  <p:stCondLst>
                                    <p:cond delay="0"/>
                                  </p:stCondLst>
                                  <p:childTnLst>
                                    <p:set>
                                      <p:cBhvr>
                                        <p:cTn id="15" dur="1" fill="hold">
                                          <p:stCondLst>
                                            <p:cond delay="0"/>
                                          </p:stCondLst>
                                        </p:cTn>
                                        <p:tgtEl>
                                          <p:spTgt spid="548"/>
                                        </p:tgtEl>
                                        <p:attrNameLst>
                                          <p:attrName>style.visibility</p:attrName>
                                        </p:attrNameLst>
                                      </p:cBhvr>
                                      <p:to>
                                        <p:strVal val="visible"/>
                                      </p:to>
                                    </p:set>
                                    <p:animEffect transition="in" filter="fade">
                                      <p:cBhvr>
                                        <p:cTn id="16" dur="1000"/>
                                        <p:tgtEl>
                                          <p:spTgt spid="548"/>
                                        </p:tgtEl>
                                      </p:cBhvr>
                                    </p:animEffect>
                                  </p:childTnLst>
                                </p:cTn>
                              </p:par>
                              <p:par>
                                <p:cTn id="17" presetID="10" presetClass="entr" presetSubtype="0" fill="hold" nodeType="withEffect">
                                  <p:stCondLst>
                                    <p:cond delay="0"/>
                                  </p:stCondLst>
                                  <p:childTnLst>
                                    <p:set>
                                      <p:cBhvr>
                                        <p:cTn id="18" dur="1" fill="hold">
                                          <p:stCondLst>
                                            <p:cond delay="0"/>
                                          </p:stCondLst>
                                        </p:cTn>
                                        <p:tgtEl>
                                          <p:spTgt spid="546"/>
                                        </p:tgtEl>
                                        <p:attrNameLst>
                                          <p:attrName>style.visibility</p:attrName>
                                        </p:attrNameLst>
                                      </p:cBhvr>
                                      <p:to>
                                        <p:strVal val="visible"/>
                                      </p:to>
                                    </p:set>
                                    <p:animEffect transition="in" filter="fade">
                                      <p:cBhvr>
                                        <p:cTn id="19" dur="1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2"/>
        <p:cNvGrpSpPr/>
        <p:nvPr/>
      </p:nvGrpSpPr>
      <p:grpSpPr>
        <a:xfrm>
          <a:off x="0" y="0"/>
          <a:ext cx="0" cy="0"/>
          <a:chOff x="0" y="0"/>
          <a:chExt cx="0" cy="0"/>
        </a:xfrm>
      </p:grpSpPr>
      <p:sp>
        <p:nvSpPr>
          <p:cNvPr id="553" name="Google Shape;553;p35"/>
          <p:cNvSpPr/>
          <p:nvPr/>
        </p:nvSpPr>
        <p:spPr>
          <a:xfrm>
            <a:off x="0" y="699600"/>
            <a:ext cx="9144000" cy="44439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222400" y="3608875"/>
            <a:ext cx="8734800" cy="13317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22400" y="2058475"/>
            <a:ext cx="8734800" cy="13317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The Happiness Function</a:t>
            </a:r>
            <a:endParaRPr>
              <a:solidFill>
                <a:srgbClr val="EFEFEF"/>
              </a:solidFill>
              <a:latin typeface="Ubuntu"/>
              <a:ea typeface="Ubuntu"/>
              <a:cs typeface="Ubuntu"/>
              <a:sym typeface="Ubuntu"/>
            </a:endParaRPr>
          </a:p>
        </p:txBody>
      </p:sp>
      <p:pic>
        <p:nvPicPr>
          <p:cNvPr id="557" name="Google Shape;557;p35"/>
          <p:cNvPicPr preferRelativeResize="0"/>
          <p:nvPr/>
        </p:nvPicPr>
        <p:blipFill>
          <a:blip r:embed="rId3">
            <a:alphaModFix/>
          </a:blip>
          <a:stretch>
            <a:fillRect/>
          </a:stretch>
        </p:blipFill>
        <p:spPr>
          <a:xfrm>
            <a:off x="803675" y="801050"/>
            <a:ext cx="1038725" cy="1038725"/>
          </a:xfrm>
          <a:prstGeom prst="rect">
            <a:avLst/>
          </a:prstGeom>
          <a:noFill/>
          <a:ln>
            <a:noFill/>
          </a:ln>
        </p:spPr>
      </p:pic>
      <p:pic>
        <p:nvPicPr>
          <p:cNvPr id="558" name="Google Shape;558;p35"/>
          <p:cNvPicPr preferRelativeResize="0"/>
          <p:nvPr/>
        </p:nvPicPr>
        <p:blipFill>
          <a:blip r:embed="rId4">
            <a:alphaModFix/>
          </a:blip>
          <a:stretch>
            <a:fillRect/>
          </a:stretch>
        </p:blipFill>
        <p:spPr>
          <a:xfrm>
            <a:off x="413895" y="2409450"/>
            <a:ext cx="2410230" cy="756700"/>
          </a:xfrm>
          <a:prstGeom prst="rect">
            <a:avLst/>
          </a:prstGeom>
          <a:noFill/>
          <a:ln>
            <a:noFill/>
          </a:ln>
        </p:spPr>
      </p:pic>
      <p:sp>
        <p:nvSpPr>
          <p:cNvPr id="559" name="Google Shape;559;p35"/>
          <p:cNvSpPr txBox="1"/>
          <p:nvPr/>
        </p:nvSpPr>
        <p:spPr>
          <a:xfrm>
            <a:off x="6544725" y="2943975"/>
            <a:ext cx="2299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a:latin typeface="Ubuntu"/>
                <a:ea typeface="Ubuntu"/>
                <a:cs typeface="Ubuntu"/>
                <a:sym typeface="Ubuntu"/>
              </a:rPr>
              <a:t>Homeostatic Regulation</a:t>
            </a:r>
            <a:endParaRPr sz="1700">
              <a:latin typeface="Ubuntu"/>
              <a:ea typeface="Ubuntu"/>
              <a:cs typeface="Ubuntu"/>
              <a:sym typeface="Ubuntu"/>
            </a:endParaRPr>
          </a:p>
        </p:txBody>
      </p:sp>
      <p:sp>
        <p:nvSpPr>
          <p:cNvPr id="560" name="Google Shape;560;p35"/>
          <p:cNvSpPr txBox="1"/>
          <p:nvPr/>
        </p:nvSpPr>
        <p:spPr>
          <a:xfrm>
            <a:off x="6657700" y="4525075"/>
            <a:ext cx="2299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a:latin typeface="Ubuntu"/>
                <a:ea typeface="Ubuntu"/>
                <a:cs typeface="Ubuntu"/>
                <a:sym typeface="Ubuntu"/>
              </a:rPr>
              <a:t>External reward signals</a:t>
            </a:r>
            <a:endParaRPr sz="1700">
              <a:latin typeface="Ubuntu"/>
              <a:ea typeface="Ubuntu"/>
              <a:cs typeface="Ubuntu"/>
              <a:sym typeface="Ubuntu"/>
            </a:endParaRPr>
          </a:p>
        </p:txBody>
      </p:sp>
      <p:pic>
        <p:nvPicPr>
          <p:cNvPr id="561" name="Google Shape;561;p35"/>
          <p:cNvPicPr preferRelativeResize="0"/>
          <p:nvPr/>
        </p:nvPicPr>
        <p:blipFill>
          <a:blip r:embed="rId5">
            <a:alphaModFix/>
          </a:blip>
          <a:stretch>
            <a:fillRect/>
          </a:stretch>
        </p:blipFill>
        <p:spPr>
          <a:xfrm>
            <a:off x="299027" y="3880100"/>
            <a:ext cx="5442821" cy="789250"/>
          </a:xfrm>
          <a:prstGeom prst="rect">
            <a:avLst/>
          </a:prstGeom>
          <a:noFill/>
          <a:ln>
            <a:noFill/>
          </a:ln>
        </p:spPr>
      </p:pic>
      <p:pic>
        <p:nvPicPr>
          <p:cNvPr id="562" name="Google Shape;562;p35"/>
          <p:cNvPicPr preferRelativeResize="0"/>
          <p:nvPr/>
        </p:nvPicPr>
        <p:blipFill>
          <a:blip r:embed="rId6">
            <a:alphaModFix/>
          </a:blip>
          <a:stretch>
            <a:fillRect/>
          </a:stretch>
        </p:blipFill>
        <p:spPr>
          <a:xfrm>
            <a:off x="3031254" y="2094825"/>
            <a:ext cx="1352675" cy="125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500"/>
                                        <p:tgtEl>
                                          <p:spTgt spid="558"/>
                                        </p:tgtEl>
                                      </p:cBhvr>
                                    </p:animEffect>
                                  </p:childTnLst>
                                </p:cTn>
                              </p:par>
                              <p:par>
                                <p:cTn id="8" presetID="10" presetClass="entr" presetSubtype="0" fill="hold" nodeType="withEffect">
                                  <p:stCondLst>
                                    <p:cond delay="0"/>
                                  </p:stCondLst>
                                  <p:childTnLst>
                                    <p:set>
                                      <p:cBhvr>
                                        <p:cTn id="9" dur="1" fill="hold">
                                          <p:stCondLst>
                                            <p:cond delay="0"/>
                                          </p:stCondLst>
                                        </p:cTn>
                                        <p:tgtEl>
                                          <p:spTgt spid="562"/>
                                        </p:tgtEl>
                                        <p:attrNameLst>
                                          <p:attrName>style.visibility</p:attrName>
                                        </p:attrNameLst>
                                      </p:cBhvr>
                                      <p:to>
                                        <p:strVal val="visible"/>
                                      </p:to>
                                    </p:set>
                                    <p:animEffect transition="in" filter="fade">
                                      <p:cBhvr>
                                        <p:cTn id="10" dur="500"/>
                                        <p:tgtEl>
                                          <p:spTgt spid="5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5"/>
                                        </p:tgtEl>
                                        <p:attrNameLst>
                                          <p:attrName>style.visibility</p:attrName>
                                        </p:attrNameLst>
                                      </p:cBhvr>
                                      <p:to>
                                        <p:strVal val="visible"/>
                                      </p:to>
                                    </p:set>
                                    <p:animEffect transition="in" filter="fade">
                                      <p:cBhvr>
                                        <p:cTn id="13" dur="500"/>
                                        <p:tgtEl>
                                          <p:spTgt spid="5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9"/>
                                        </p:tgtEl>
                                        <p:attrNameLst>
                                          <p:attrName>style.visibility</p:attrName>
                                        </p:attrNameLst>
                                      </p:cBhvr>
                                      <p:to>
                                        <p:strVal val="visible"/>
                                      </p:to>
                                    </p:set>
                                    <p:animEffect transition="in" filter="fade">
                                      <p:cBhvr>
                                        <p:cTn id="16" dur="500"/>
                                        <p:tgtEl>
                                          <p:spTgt spid="55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1"/>
                                        </p:tgtEl>
                                        <p:attrNameLst>
                                          <p:attrName>style.visibility</p:attrName>
                                        </p:attrNameLst>
                                      </p:cBhvr>
                                      <p:to>
                                        <p:strVal val="visible"/>
                                      </p:to>
                                    </p:set>
                                    <p:animEffect transition="in" filter="fade">
                                      <p:cBhvr>
                                        <p:cTn id="21" dur="500"/>
                                        <p:tgtEl>
                                          <p:spTgt spid="5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4"/>
                                        </p:tgtEl>
                                        <p:attrNameLst>
                                          <p:attrName>style.visibility</p:attrName>
                                        </p:attrNameLst>
                                      </p:cBhvr>
                                      <p:to>
                                        <p:strVal val="visible"/>
                                      </p:to>
                                    </p:set>
                                    <p:animEffect transition="in" filter="fade">
                                      <p:cBhvr>
                                        <p:cTn id="24" dur="500"/>
                                        <p:tgtEl>
                                          <p:spTgt spid="5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0"/>
                                        </p:tgtEl>
                                        <p:attrNameLst>
                                          <p:attrName>style.visibility</p:attrName>
                                        </p:attrNameLst>
                                      </p:cBhvr>
                                      <p:to>
                                        <p:strVal val="visible"/>
                                      </p:to>
                                    </p:set>
                                    <p:animEffect transition="in" filter="fade">
                                      <p:cBhvr>
                                        <p:cTn id="27" dur="5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0" animBg="1"/>
      <p:bldP spid="555" grpId="0" animBg="1"/>
      <p:bldP spid="559" grpId="0"/>
      <p:bldP spid="56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6"/>
        <p:cNvGrpSpPr/>
        <p:nvPr/>
      </p:nvGrpSpPr>
      <p:grpSpPr>
        <a:xfrm>
          <a:off x="0" y="0"/>
          <a:ext cx="0" cy="0"/>
          <a:chOff x="0" y="0"/>
          <a:chExt cx="0" cy="0"/>
        </a:xfrm>
      </p:grpSpPr>
      <p:sp>
        <p:nvSpPr>
          <p:cNvPr id="567" name="Google Shape;567;p36"/>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The Happiness Network</a:t>
            </a:r>
            <a:endParaRPr>
              <a:solidFill>
                <a:srgbClr val="EFEFEF"/>
              </a:solidFill>
              <a:latin typeface="Ubuntu"/>
              <a:ea typeface="Ubuntu"/>
              <a:cs typeface="Ubuntu"/>
              <a:sym typeface="Ubuntu"/>
            </a:endParaRPr>
          </a:p>
        </p:txBody>
      </p:sp>
      <p:pic>
        <p:nvPicPr>
          <p:cNvPr id="569" name="Google Shape;569;p36"/>
          <p:cNvPicPr preferRelativeResize="0"/>
          <p:nvPr/>
        </p:nvPicPr>
        <p:blipFill>
          <a:blip r:embed="rId3">
            <a:alphaModFix/>
          </a:blip>
          <a:stretch>
            <a:fillRect/>
          </a:stretch>
        </p:blipFill>
        <p:spPr>
          <a:xfrm>
            <a:off x="341550" y="856000"/>
            <a:ext cx="6280401" cy="3947076"/>
          </a:xfrm>
          <a:prstGeom prst="rect">
            <a:avLst/>
          </a:prstGeom>
          <a:noFill/>
          <a:ln>
            <a:noFill/>
          </a:ln>
        </p:spPr>
      </p:pic>
      <p:pic>
        <p:nvPicPr>
          <p:cNvPr id="570" name="Google Shape;570;p36" descr="\mathbb{R}(H_{t-1}, H_t) = H_t - H_{t-1}&#10;" title="MathEquation,#000000"/>
          <p:cNvPicPr preferRelativeResize="0"/>
          <p:nvPr/>
        </p:nvPicPr>
        <p:blipFill>
          <a:blip r:embed="rId4">
            <a:alphaModFix/>
          </a:blip>
          <a:stretch>
            <a:fillRect/>
          </a:stretch>
        </p:blipFill>
        <p:spPr>
          <a:xfrm>
            <a:off x="5914780" y="2141450"/>
            <a:ext cx="2862370" cy="304125"/>
          </a:xfrm>
          <a:prstGeom prst="rect">
            <a:avLst/>
          </a:prstGeom>
          <a:noFill/>
          <a:ln>
            <a:noFill/>
          </a:ln>
        </p:spPr>
      </p:pic>
      <p:cxnSp>
        <p:nvCxnSpPr>
          <p:cNvPr id="571" name="Google Shape;571;p36"/>
          <p:cNvCxnSpPr/>
          <p:nvPr/>
        </p:nvCxnSpPr>
        <p:spPr>
          <a:xfrm>
            <a:off x="5416625" y="1659550"/>
            <a:ext cx="580500" cy="416700"/>
          </a:xfrm>
          <a:prstGeom prst="straightConnector1">
            <a:avLst/>
          </a:prstGeom>
          <a:noFill/>
          <a:ln w="9525" cap="flat" cmpd="sng">
            <a:solidFill>
              <a:schemeClr val="dk2"/>
            </a:solidFill>
            <a:prstDash val="solid"/>
            <a:round/>
            <a:headEnd type="none" w="med" len="med"/>
            <a:tailEnd type="none" w="med" len="med"/>
          </a:ln>
        </p:spPr>
      </p:cxnSp>
      <p:pic>
        <p:nvPicPr>
          <p:cNvPr id="572" name="Google Shape;572;p36"/>
          <p:cNvPicPr preferRelativeResize="0"/>
          <p:nvPr/>
        </p:nvPicPr>
        <p:blipFill>
          <a:blip r:embed="rId5">
            <a:alphaModFix/>
          </a:blip>
          <a:stretch>
            <a:fillRect/>
          </a:stretch>
        </p:blipFill>
        <p:spPr>
          <a:xfrm>
            <a:off x="7157412" y="1550350"/>
            <a:ext cx="525900" cy="52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6"/>
        <p:cNvGrpSpPr/>
        <p:nvPr/>
      </p:nvGrpSpPr>
      <p:grpSpPr>
        <a:xfrm>
          <a:off x="0" y="0"/>
          <a:ext cx="0" cy="0"/>
          <a:chOff x="0" y="0"/>
          <a:chExt cx="0" cy="0"/>
        </a:xfrm>
      </p:grpSpPr>
      <p:sp>
        <p:nvSpPr>
          <p:cNvPr id="577" name="Google Shape;577;p37"/>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Simulations</a:t>
            </a:r>
            <a:endParaRPr>
              <a:solidFill>
                <a:srgbClr val="EFEFEF"/>
              </a:solidFill>
              <a:latin typeface="Ubuntu"/>
              <a:ea typeface="Ubuntu"/>
              <a:cs typeface="Ubuntu"/>
              <a:sym typeface="Ubuntu"/>
            </a:endParaRPr>
          </a:p>
        </p:txBody>
      </p:sp>
      <p:sp>
        <p:nvSpPr>
          <p:cNvPr id="579" name="Google Shape;579;p37"/>
          <p:cNvSpPr/>
          <p:nvPr/>
        </p:nvSpPr>
        <p:spPr>
          <a:xfrm>
            <a:off x="379300" y="885075"/>
            <a:ext cx="2780400" cy="3761700"/>
          </a:xfrm>
          <a:prstGeom prst="roundRect">
            <a:avLst>
              <a:gd name="adj" fmla="val 16667"/>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37"/>
          <p:cNvPicPr preferRelativeResize="0"/>
          <p:nvPr/>
        </p:nvPicPr>
        <p:blipFill>
          <a:blip r:embed="rId3">
            <a:alphaModFix/>
          </a:blip>
          <a:stretch>
            <a:fillRect/>
          </a:stretch>
        </p:blipFill>
        <p:spPr>
          <a:xfrm>
            <a:off x="713750" y="1063525"/>
            <a:ext cx="1717650" cy="1717650"/>
          </a:xfrm>
          <a:prstGeom prst="rect">
            <a:avLst/>
          </a:prstGeom>
          <a:noFill/>
          <a:ln>
            <a:noFill/>
          </a:ln>
        </p:spPr>
      </p:pic>
      <p:pic>
        <p:nvPicPr>
          <p:cNvPr id="581" name="Google Shape;581;p37"/>
          <p:cNvPicPr preferRelativeResize="0"/>
          <p:nvPr/>
        </p:nvPicPr>
        <p:blipFill>
          <a:blip r:embed="rId4">
            <a:alphaModFix/>
          </a:blip>
          <a:stretch>
            <a:fillRect/>
          </a:stretch>
        </p:blipFill>
        <p:spPr>
          <a:xfrm>
            <a:off x="4028556" y="3563097"/>
            <a:ext cx="1014725" cy="1014725"/>
          </a:xfrm>
          <a:prstGeom prst="rect">
            <a:avLst/>
          </a:prstGeom>
          <a:noFill/>
          <a:ln>
            <a:noFill/>
          </a:ln>
        </p:spPr>
      </p:pic>
      <p:pic>
        <p:nvPicPr>
          <p:cNvPr id="582" name="Google Shape;582;p37"/>
          <p:cNvPicPr preferRelativeResize="0"/>
          <p:nvPr/>
        </p:nvPicPr>
        <p:blipFill>
          <a:blip r:embed="rId5">
            <a:alphaModFix/>
          </a:blip>
          <a:stretch>
            <a:fillRect/>
          </a:stretch>
        </p:blipFill>
        <p:spPr>
          <a:xfrm>
            <a:off x="3975338" y="2507452"/>
            <a:ext cx="1014725" cy="1014725"/>
          </a:xfrm>
          <a:prstGeom prst="rect">
            <a:avLst/>
          </a:prstGeom>
          <a:noFill/>
          <a:ln>
            <a:noFill/>
          </a:ln>
        </p:spPr>
      </p:pic>
      <p:sp>
        <p:nvSpPr>
          <p:cNvPr id="583" name="Google Shape;583;p37"/>
          <p:cNvSpPr txBox="1"/>
          <p:nvPr/>
        </p:nvSpPr>
        <p:spPr>
          <a:xfrm>
            <a:off x="1109475" y="4116900"/>
            <a:ext cx="2299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b="1">
                <a:latin typeface="Ubuntu"/>
                <a:ea typeface="Ubuntu"/>
                <a:cs typeface="Ubuntu"/>
                <a:sym typeface="Ubuntu"/>
              </a:rPr>
              <a:t>Pretraining</a:t>
            </a:r>
            <a:endParaRPr sz="1700" b="1">
              <a:latin typeface="Ubuntu"/>
              <a:ea typeface="Ubuntu"/>
              <a:cs typeface="Ubuntu"/>
              <a:sym typeface="Ubuntu"/>
            </a:endParaRPr>
          </a:p>
        </p:txBody>
      </p:sp>
      <p:cxnSp>
        <p:nvCxnSpPr>
          <p:cNvPr id="584" name="Google Shape;584;p37"/>
          <p:cNvCxnSpPr>
            <a:endCxn id="582" idx="1"/>
          </p:cNvCxnSpPr>
          <p:nvPr/>
        </p:nvCxnSpPr>
        <p:spPr>
          <a:xfrm>
            <a:off x="3159638" y="3003715"/>
            <a:ext cx="815700" cy="11100"/>
          </a:xfrm>
          <a:prstGeom prst="straightConnector1">
            <a:avLst/>
          </a:prstGeom>
          <a:noFill/>
          <a:ln w="9525" cap="flat" cmpd="sng">
            <a:solidFill>
              <a:schemeClr val="dk2"/>
            </a:solidFill>
            <a:prstDash val="solid"/>
            <a:round/>
            <a:headEnd type="none" w="med" len="med"/>
            <a:tailEnd type="triangle" w="med" len="med"/>
          </a:ln>
        </p:spPr>
      </p:cxnSp>
      <p:cxnSp>
        <p:nvCxnSpPr>
          <p:cNvPr id="585" name="Google Shape;585;p37"/>
          <p:cNvCxnSpPr>
            <a:endCxn id="581" idx="1"/>
          </p:cNvCxnSpPr>
          <p:nvPr/>
        </p:nvCxnSpPr>
        <p:spPr>
          <a:xfrm>
            <a:off x="3166956" y="4066860"/>
            <a:ext cx="861600" cy="3600"/>
          </a:xfrm>
          <a:prstGeom prst="straightConnector1">
            <a:avLst/>
          </a:prstGeom>
          <a:noFill/>
          <a:ln w="9525" cap="flat" cmpd="sng">
            <a:solidFill>
              <a:schemeClr val="dk2"/>
            </a:solidFill>
            <a:prstDash val="solid"/>
            <a:round/>
            <a:headEnd type="none" w="med" len="med"/>
            <a:tailEnd type="triangle" w="med" len="med"/>
          </a:ln>
        </p:spPr>
      </p:cxnSp>
      <p:sp>
        <p:nvSpPr>
          <p:cNvPr id="586" name="Google Shape;586;p37"/>
          <p:cNvSpPr/>
          <p:nvPr/>
        </p:nvSpPr>
        <p:spPr>
          <a:xfrm>
            <a:off x="5805725" y="885075"/>
            <a:ext cx="2780400" cy="3761700"/>
          </a:xfrm>
          <a:prstGeom prst="roundRect">
            <a:avLst>
              <a:gd name="adj" fmla="val 16667"/>
            </a:avLst>
          </a:prstGeom>
          <a:solidFill>
            <a:schemeClr val="accent6">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7" name="Google Shape;587;p37"/>
          <p:cNvPicPr preferRelativeResize="0"/>
          <p:nvPr/>
        </p:nvPicPr>
        <p:blipFill>
          <a:blip r:embed="rId3">
            <a:alphaModFix/>
          </a:blip>
          <a:stretch>
            <a:fillRect/>
          </a:stretch>
        </p:blipFill>
        <p:spPr>
          <a:xfrm>
            <a:off x="6140175" y="1063525"/>
            <a:ext cx="1717650" cy="1717650"/>
          </a:xfrm>
          <a:prstGeom prst="rect">
            <a:avLst/>
          </a:prstGeom>
          <a:noFill/>
          <a:ln>
            <a:noFill/>
          </a:ln>
        </p:spPr>
      </p:pic>
      <p:sp>
        <p:nvSpPr>
          <p:cNvPr id="588" name="Google Shape;588;p37"/>
          <p:cNvSpPr txBox="1"/>
          <p:nvPr/>
        </p:nvSpPr>
        <p:spPr>
          <a:xfrm>
            <a:off x="6108575" y="4116900"/>
            <a:ext cx="2595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b="1">
                <a:latin typeface="Ubuntu"/>
                <a:ea typeface="Ubuntu"/>
                <a:cs typeface="Ubuntu"/>
                <a:sym typeface="Ubuntu"/>
              </a:rPr>
              <a:t>Population experiments</a:t>
            </a:r>
            <a:endParaRPr sz="1700" b="1">
              <a:latin typeface="Ubuntu"/>
              <a:ea typeface="Ubuntu"/>
              <a:cs typeface="Ubuntu"/>
              <a:sym typeface="Ubuntu"/>
            </a:endParaRPr>
          </a:p>
        </p:txBody>
      </p:sp>
      <p:cxnSp>
        <p:nvCxnSpPr>
          <p:cNvPr id="589" name="Google Shape;589;p37"/>
          <p:cNvCxnSpPr/>
          <p:nvPr/>
        </p:nvCxnSpPr>
        <p:spPr>
          <a:xfrm>
            <a:off x="4990075" y="2970350"/>
            <a:ext cx="815700" cy="11100"/>
          </a:xfrm>
          <a:prstGeom prst="straightConnector1">
            <a:avLst/>
          </a:prstGeom>
          <a:noFill/>
          <a:ln w="9525" cap="flat" cmpd="sng">
            <a:solidFill>
              <a:schemeClr val="dk2"/>
            </a:solidFill>
            <a:prstDash val="solid"/>
            <a:round/>
            <a:headEnd type="none" w="med" len="med"/>
            <a:tailEnd type="triangle" w="med" len="med"/>
          </a:ln>
        </p:spPr>
      </p:cxnSp>
      <p:cxnSp>
        <p:nvCxnSpPr>
          <p:cNvPr id="590" name="Google Shape;590;p37"/>
          <p:cNvCxnSpPr/>
          <p:nvPr/>
        </p:nvCxnSpPr>
        <p:spPr>
          <a:xfrm>
            <a:off x="4997500" y="4033450"/>
            <a:ext cx="861600" cy="3600"/>
          </a:xfrm>
          <a:prstGeom prst="straightConnector1">
            <a:avLst/>
          </a:prstGeom>
          <a:noFill/>
          <a:ln w="9525" cap="flat" cmpd="sng">
            <a:solidFill>
              <a:schemeClr val="dk2"/>
            </a:solidFill>
            <a:prstDash val="solid"/>
            <a:round/>
            <a:headEnd type="none" w="med" len="med"/>
            <a:tailEnd type="triangle" w="med" len="med"/>
          </a:ln>
        </p:spPr>
      </p:cxnSp>
      <p:pic>
        <p:nvPicPr>
          <p:cNvPr id="591" name="Google Shape;591;p37"/>
          <p:cNvPicPr preferRelativeResize="0"/>
          <p:nvPr/>
        </p:nvPicPr>
        <p:blipFill>
          <a:blip r:embed="rId6">
            <a:alphaModFix/>
          </a:blip>
          <a:stretch>
            <a:fillRect/>
          </a:stretch>
        </p:blipFill>
        <p:spPr>
          <a:xfrm>
            <a:off x="1594950" y="1992975"/>
            <a:ext cx="977375" cy="977375"/>
          </a:xfrm>
          <a:prstGeom prst="rect">
            <a:avLst/>
          </a:prstGeom>
          <a:noFill/>
          <a:ln>
            <a:noFill/>
          </a:ln>
        </p:spPr>
      </p:pic>
      <p:pic>
        <p:nvPicPr>
          <p:cNvPr id="592" name="Google Shape;592;p37"/>
          <p:cNvPicPr preferRelativeResize="0"/>
          <p:nvPr/>
        </p:nvPicPr>
        <p:blipFill>
          <a:blip r:embed="rId7">
            <a:alphaModFix/>
          </a:blip>
          <a:stretch>
            <a:fillRect/>
          </a:stretch>
        </p:blipFill>
        <p:spPr>
          <a:xfrm>
            <a:off x="6991475" y="1992967"/>
            <a:ext cx="977375" cy="977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6"/>
        <p:cNvGrpSpPr/>
        <p:nvPr/>
      </p:nvGrpSpPr>
      <p:grpSpPr>
        <a:xfrm>
          <a:off x="0" y="0"/>
          <a:ext cx="0" cy="0"/>
          <a:chOff x="0" y="0"/>
          <a:chExt cx="0" cy="0"/>
        </a:xfrm>
      </p:grpSpPr>
      <p:sp>
        <p:nvSpPr>
          <p:cNvPr id="597" name="Google Shape;597;p38"/>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Video</a:t>
            </a:r>
            <a:endParaRPr>
              <a:solidFill>
                <a:srgbClr val="EFEFEF"/>
              </a:solidFill>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2"/>
        <p:cNvGrpSpPr/>
        <p:nvPr/>
      </p:nvGrpSpPr>
      <p:grpSpPr>
        <a:xfrm>
          <a:off x="0" y="0"/>
          <a:ext cx="0" cy="0"/>
          <a:chOff x="0" y="0"/>
          <a:chExt cx="0" cy="0"/>
        </a:xfrm>
      </p:grpSpPr>
      <p:sp>
        <p:nvSpPr>
          <p:cNvPr id="603" name="Google Shape;603;p39"/>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9"/>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Population dynamics</a:t>
            </a:r>
            <a:endParaRPr>
              <a:solidFill>
                <a:srgbClr val="EFEFEF"/>
              </a:solidFill>
              <a:latin typeface="Ubuntu"/>
              <a:ea typeface="Ubuntu"/>
              <a:cs typeface="Ubuntu"/>
              <a:sym typeface="Ubuntu"/>
            </a:endParaRPr>
          </a:p>
        </p:txBody>
      </p:sp>
      <p:pic>
        <p:nvPicPr>
          <p:cNvPr id="605" name="Google Shape;605;p39"/>
          <p:cNvPicPr preferRelativeResize="0"/>
          <p:nvPr/>
        </p:nvPicPr>
        <p:blipFill>
          <a:blip r:embed="rId3">
            <a:alphaModFix/>
          </a:blip>
          <a:stretch>
            <a:fillRect/>
          </a:stretch>
        </p:blipFill>
        <p:spPr>
          <a:xfrm>
            <a:off x="136925" y="267963"/>
            <a:ext cx="3465950" cy="5200174"/>
          </a:xfrm>
          <a:prstGeom prst="rect">
            <a:avLst/>
          </a:prstGeom>
          <a:noFill/>
          <a:ln>
            <a:noFill/>
          </a:ln>
        </p:spPr>
      </p:pic>
      <p:sp>
        <p:nvSpPr>
          <p:cNvPr id="607" name="Google Shape;607;p39"/>
          <p:cNvSpPr/>
          <p:nvPr/>
        </p:nvSpPr>
        <p:spPr>
          <a:xfrm>
            <a:off x="3602875" y="1715479"/>
            <a:ext cx="5300400" cy="199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8" name="Google Shape;608;p39"/>
          <p:cNvPicPr preferRelativeResize="0"/>
          <p:nvPr/>
        </p:nvPicPr>
        <p:blipFill>
          <a:blip r:embed="rId4">
            <a:alphaModFix/>
          </a:blip>
          <a:stretch>
            <a:fillRect/>
          </a:stretch>
        </p:blipFill>
        <p:spPr>
          <a:xfrm>
            <a:off x="4043225" y="1882342"/>
            <a:ext cx="4419702" cy="1657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 calcmode="lin" valueType="num">
                                      <p:cBhvr additive="base">
                                        <p:cTn id="7" dur="1000"/>
                                        <p:tgtEl>
                                          <p:spTgt spid="60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07"/>
                                        </p:tgtEl>
                                        <p:attrNameLst>
                                          <p:attrName>style.visibility</p:attrName>
                                        </p:attrNameLst>
                                      </p:cBhvr>
                                      <p:to>
                                        <p:strVal val="visible"/>
                                      </p:to>
                                    </p:set>
                                    <p:anim calcmode="lin" valueType="num">
                                      <p:cBhvr additive="base">
                                        <p:cTn id="10" dur="1000"/>
                                        <p:tgtEl>
                                          <p:spTgt spid="6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2"/>
        <p:cNvGrpSpPr/>
        <p:nvPr/>
      </p:nvGrpSpPr>
      <p:grpSpPr>
        <a:xfrm>
          <a:off x="0" y="0"/>
          <a:ext cx="0" cy="0"/>
          <a:chOff x="0" y="0"/>
          <a:chExt cx="0" cy="0"/>
        </a:xfrm>
      </p:grpSpPr>
      <p:sp>
        <p:nvSpPr>
          <p:cNvPr id="613" name="Google Shape;613;p40"/>
          <p:cNvSpPr/>
          <p:nvPr/>
        </p:nvSpPr>
        <p:spPr>
          <a:xfrm>
            <a:off x="0" y="630825"/>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0"/>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Parameter response estimation</a:t>
            </a:r>
            <a:endParaRPr>
              <a:solidFill>
                <a:srgbClr val="EFEFEF"/>
              </a:solidFill>
              <a:latin typeface="Ubuntu"/>
              <a:ea typeface="Ubuntu"/>
              <a:cs typeface="Ubuntu"/>
              <a:sym typeface="Ubuntu"/>
            </a:endParaRPr>
          </a:p>
        </p:txBody>
      </p:sp>
      <p:pic>
        <p:nvPicPr>
          <p:cNvPr id="615" name="Google Shape;615;p40"/>
          <p:cNvPicPr preferRelativeResize="0"/>
          <p:nvPr/>
        </p:nvPicPr>
        <p:blipFill>
          <a:blip r:embed="rId3">
            <a:alphaModFix/>
          </a:blip>
          <a:stretch>
            <a:fillRect/>
          </a:stretch>
        </p:blipFill>
        <p:spPr>
          <a:xfrm>
            <a:off x="383400" y="823625"/>
            <a:ext cx="2887798" cy="1924725"/>
          </a:xfrm>
          <a:prstGeom prst="rect">
            <a:avLst/>
          </a:prstGeom>
          <a:noFill/>
          <a:ln>
            <a:noFill/>
          </a:ln>
        </p:spPr>
      </p:pic>
      <p:pic>
        <p:nvPicPr>
          <p:cNvPr id="616" name="Google Shape;616;p40"/>
          <p:cNvPicPr preferRelativeResize="0"/>
          <p:nvPr/>
        </p:nvPicPr>
        <p:blipFill>
          <a:blip r:embed="rId4">
            <a:alphaModFix/>
          </a:blip>
          <a:stretch>
            <a:fillRect/>
          </a:stretch>
        </p:blipFill>
        <p:spPr>
          <a:xfrm>
            <a:off x="383399" y="2883805"/>
            <a:ext cx="2934600" cy="1955922"/>
          </a:xfrm>
          <a:prstGeom prst="rect">
            <a:avLst/>
          </a:prstGeom>
          <a:noFill/>
          <a:ln>
            <a:noFill/>
          </a:ln>
        </p:spPr>
      </p:pic>
      <p:pic>
        <p:nvPicPr>
          <p:cNvPr id="617" name="Google Shape;617;p40"/>
          <p:cNvPicPr preferRelativeResize="0"/>
          <p:nvPr/>
        </p:nvPicPr>
        <p:blipFill>
          <a:blip r:embed="rId5">
            <a:alphaModFix/>
          </a:blip>
          <a:stretch>
            <a:fillRect/>
          </a:stretch>
        </p:blipFill>
        <p:spPr>
          <a:xfrm>
            <a:off x="4966325" y="1704675"/>
            <a:ext cx="3431251" cy="2434051"/>
          </a:xfrm>
          <a:prstGeom prst="rect">
            <a:avLst/>
          </a:prstGeom>
          <a:noFill/>
          <a:ln>
            <a:noFill/>
          </a:ln>
        </p:spPr>
      </p:pic>
      <p:cxnSp>
        <p:nvCxnSpPr>
          <p:cNvPr id="618" name="Google Shape;618;p40"/>
          <p:cNvCxnSpPr/>
          <p:nvPr/>
        </p:nvCxnSpPr>
        <p:spPr>
          <a:xfrm>
            <a:off x="3181975" y="1093225"/>
            <a:ext cx="4666200" cy="28500"/>
          </a:xfrm>
          <a:prstGeom prst="straightConnector1">
            <a:avLst/>
          </a:prstGeom>
          <a:noFill/>
          <a:ln w="9525" cap="flat" cmpd="sng">
            <a:solidFill>
              <a:schemeClr val="dk2"/>
            </a:solidFill>
            <a:prstDash val="solid"/>
            <a:round/>
            <a:headEnd type="none" w="med" len="med"/>
            <a:tailEnd type="none" w="med" len="med"/>
          </a:ln>
        </p:spPr>
      </p:cxnSp>
      <p:cxnSp>
        <p:nvCxnSpPr>
          <p:cNvPr id="619" name="Google Shape;619;p40"/>
          <p:cNvCxnSpPr/>
          <p:nvPr/>
        </p:nvCxnSpPr>
        <p:spPr>
          <a:xfrm>
            <a:off x="3271200" y="4509200"/>
            <a:ext cx="4686600" cy="22200"/>
          </a:xfrm>
          <a:prstGeom prst="straightConnector1">
            <a:avLst/>
          </a:prstGeom>
          <a:noFill/>
          <a:ln w="9525" cap="flat" cmpd="sng">
            <a:solidFill>
              <a:schemeClr val="dk2"/>
            </a:solidFill>
            <a:prstDash val="solid"/>
            <a:round/>
            <a:headEnd type="none" w="med" len="med"/>
            <a:tailEnd type="none" w="med" len="med"/>
          </a:ln>
        </p:spPr>
      </p:cxnSp>
      <p:cxnSp>
        <p:nvCxnSpPr>
          <p:cNvPr id="620" name="Google Shape;620;p40"/>
          <p:cNvCxnSpPr/>
          <p:nvPr/>
        </p:nvCxnSpPr>
        <p:spPr>
          <a:xfrm>
            <a:off x="7846225" y="1110275"/>
            <a:ext cx="11400" cy="795000"/>
          </a:xfrm>
          <a:prstGeom prst="straightConnector1">
            <a:avLst/>
          </a:prstGeom>
          <a:noFill/>
          <a:ln w="9525" cap="flat" cmpd="sng">
            <a:solidFill>
              <a:schemeClr val="dk2"/>
            </a:solidFill>
            <a:prstDash val="solid"/>
            <a:round/>
            <a:headEnd type="none" w="med" len="med"/>
            <a:tailEnd type="triangle" w="med" len="med"/>
          </a:ln>
        </p:spPr>
      </p:cxnSp>
      <p:cxnSp>
        <p:nvCxnSpPr>
          <p:cNvPr id="621" name="Google Shape;621;p40"/>
          <p:cNvCxnSpPr/>
          <p:nvPr/>
        </p:nvCxnSpPr>
        <p:spPr>
          <a:xfrm rot="10800000">
            <a:off x="7871900" y="3102750"/>
            <a:ext cx="85800" cy="1428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1000"/>
                                        <p:tgtEl>
                                          <p:spTgt spid="618"/>
                                        </p:tgtEl>
                                      </p:cBhvr>
                                    </p:animEffect>
                                  </p:childTnLst>
                                </p:cTn>
                              </p:par>
                              <p:par>
                                <p:cTn id="8" presetID="10" presetClass="entr" presetSubtype="0" fill="hold" nodeType="withEffect">
                                  <p:stCondLst>
                                    <p:cond delay="0"/>
                                  </p:stCondLst>
                                  <p:childTnLst>
                                    <p:set>
                                      <p:cBhvr>
                                        <p:cTn id="9" dur="1" fill="hold">
                                          <p:stCondLst>
                                            <p:cond delay="0"/>
                                          </p:stCondLst>
                                        </p:cTn>
                                        <p:tgtEl>
                                          <p:spTgt spid="619"/>
                                        </p:tgtEl>
                                        <p:attrNameLst>
                                          <p:attrName>style.visibility</p:attrName>
                                        </p:attrNameLst>
                                      </p:cBhvr>
                                      <p:to>
                                        <p:strVal val="visible"/>
                                      </p:to>
                                    </p:set>
                                    <p:animEffect transition="in" filter="fade">
                                      <p:cBhvr>
                                        <p:cTn id="10" dur="1000"/>
                                        <p:tgtEl>
                                          <p:spTgt spid="619"/>
                                        </p:tgtEl>
                                      </p:cBhvr>
                                    </p:animEffect>
                                  </p:childTnLst>
                                </p:cTn>
                              </p:par>
                              <p:par>
                                <p:cTn id="11" presetID="10" presetClass="entr" presetSubtype="0" fill="hold" nodeType="withEffect">
                                  <p:stCondLst>
                                    <p:cond delay="0"/>
                                  </p:stCondLst>
                                  <p:childTnLst>
                                    <p:set>
                                      <p:cBhvr>
                                        <p:cTn id="12" dur="1" fill="hold">
                                          <p:stCondLst>
                                            <p:cond delay="0"/>
                                          </p:stCondLst>
                                        </p:cTn>
                                        <p:tgtEl>
                                          <p:spTgt spid="620"/>
                                        </p:tgtEl>
                                        <p:attrNameLst>
                                          <p:attrName>style.visibility</p:attrName>
                                        </p:attrNameLst>
                                      </p:cBhvr>
                                      <p:to>
                                        <p:strVal val="visible"/>
                                      </p:to>
                                    </p:set>
                                    <p:animEffect transition="in" filter="fade">
                                      <p:cBhvr>
                                        <p:cTn id="13" dur="1000"/>
                                        <p:tgtEl>
                                          <p:spTgt spid="620"/>
                                        </p:tgtEl>
                                      </p:cBhvr>
                                    </p:animEffect>
                                  </p:childTnLst>
                                </p:cTn>
                              </p:par>
                              <p:par>
                                <p:cTn id="14" presetID="10" presetClass="entr" presetSubtype="0" fill="hold" nodeType="withEffect">
                                  <p:stCondLst>
                                    <p:cond delay="0"/>
                                  </p:stCondLst>
                                  <p:childTnLst>
                                    <p:set>
                                      <p:cBhvr>
                                        <p:cTn id="15" dur="1" fill="hold">
                                          <p:stCondLst>
                                            <p:cond delay="0"/>
                                          </p:stCondLst>
                                        </p:cTn>
                                        <p:tgtEl>
                                          <p:spTgt spid="621"/>
                                        </p:tgtEl>
                                        <p:attrNameLst>
                                          <p:attrName>style.visibility</p:attrName>
                                        </p:attrNameLst>
                                      </p:cBhvr>
                                      <p:to>
                                        <p:strVal val="visible"/>
                                      </p:to>
                                    </p:set>
                                    <p:animEffect transition="in" filter="fade">
                                      <p:cBhvr>
                                        <p:cTn id="16" dur="1000"/>
                                        <p:tgtEl>
                                          <p:spTgt spid="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5"/>
        <p:cNvGrpSpPr/>
        <p:nvPr/>
      </p:nvGrpSpPr>
      <p:grpSpPr>
        <a:xfrm>
          <a:off x="0" y="0"/>
          <a:ext cx="0" cy="0"/>
          <a:chOff x="0" y="0"/>
          <a:chExt cx="0" cy="0"/>
        </a:xfrm>
      </p:grpSpPr>
      <p:sp>
        <p:nvSpPr>
          <p:cNvPr id="626" name="Google Shape;626;p41"/>
          <p:cNvSpPr/>
          <p:nvPr/>
        </p:nvSpPr>
        <p:spPr>
          <a:xfrm>
            <a:off x="0" y="630825"/>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1"/>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Parameter response estimation</a:t>
            </a:r>
            <a:endParaRPr>
              <a:solidFill>
                <a:srgbClr val="EFEFEF"/>
              </a:solidFill>
              <a:latin typeface="Ubuntu"/>
              <a:ea typeface="Ubuntu"/>
              <a:cs typeface="Ubuntu"/>
              <a:sym typeface="Ubuntu"/>
            </a:endParaRPr>
          </a:p>
        </p:txBody>
      </p:sp>
      <p:pic>
        <p:nvPicPr>
          <p:cNvPr id="628" name="Google Shape;628;p41"/>
          <p:cNvPicPr preferRelativeResize="0"/>
          <p:nvPr/>
        </p:nvPicPr>
        <p:blipFill>
          <a:blip r:embed="rId3">
            <a:alphaModFix/>
          </a:blip>
          <a:stretch>
            <a:fillRect/>
          </a:stretch>
        </p:blipFill>
        <p:spPr>
          <a:xfrm>
            <a:off x="1467938" y="721023"/>
            <a:ext cx="6208123" cy="4137748"/>
          </a:xfrm>
          <a:prstGeom prst="rect">
            <a:avLst/>
          </a:prstGeom>
          <a:noFill/>
          <a:ln>
            <a:noFill/>
          </a:ln>
        </p:spPr>
      </p:pic>
      <p:pic>
        <p:nvPicPr>
          <p:cNvPr id="629" name="Google Shape;629;p41"/>
          <p:cNvPicPr preferRelativeResize="0"/>
          <p:nvPr/>
        </p:nvPicPr>
        <p:blipFill>
          <a:blip r:embed="rId4">
            <a:alphaModFix/>
          </a:blip>
          <a:stretch>
            <a:fillRect/>
          </a:stretch>
        </p:blipFill>
        <p:spPr>
          <a:xfrm>
            <a:off x="1467938" y="721023"/>
            <a:ext cx="6208123" cy="4137748"/>
          </a:xfrm>
          <a:prstGeom prst="rect">
            <a:avLst/>
          </a:prstGeom>
          <a:noFill/>
          <a:ln>
            <a:noFill/>
          </a:ln>
          <a:effectLst>
            <a:outerShdw blurRad="57150" dist="19050" dir="5400000" algn="bl" rotWithShape="0">
              <a:srgbClr val="000000">
                <a:alpha val="50000"/>
              </a:srgbClr>
            </a:outerShdw>
          </a:effectLst>
        </p:spPr>
      </p:pic>
      <p:sp>
        <p:nvSpPr>
          <p:cNvPr id="630" name="Google Shape;630;p41"/>
          <p:cNvSpPr txBox="1"/>
          <p:nvPr/>
        </p:nvSpPr>
        <p:spPr>
          <a:xfrm rot="1470022">
            <a:off x="2484256" y="2462469"/>
            <a:ext cx="4412838" cy="507861"/>
          </a:xfrm>
          <a:prstGeom prst="rect">
            <a:avLst/>
          </a:prstGeom>
          <a:solidFill>
            <a:srgbClr val="FFFFFF"/>
          </a:solidFill>
          <a:ln w="28575"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sv" sz="2100" b="1">
                <a:solidFill>
                  <a:srgbClr val="990000"/>
                </a:solidFill>
                <a:latin typeface="Ubuntu"/>
                <a:ea typeface="Ubuntu"/>
                <a:cs typeface="Ubuntu"/>
                <a:sym typeface="Ubuntu"/>
              </a:rPr>
              <a:t>Functional response is nonlinear</a:t>
            </a:r>
            <a:endParaRPr sz="2300" b="1">
              <a:solidFill>
                <a:srgbClr val="990000"/>
              </a:solidFill>
              <a:latin typeface="Ubuntu"/>
              <a:ea typeface="Ubuntu"/>
              <a:cs typeface="Ubuntu"/>
              <a:sym typeface="Ubuntu"/>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 calcmode="lin" valueType="num">
                                      <p:cBhvr additive="base">
                                        <p:cTn id="7" dur="1000"/>
                                        <p:tgtEl>
                                          <p:spTgt spid="63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629"/>
                                        </p:tgtEl>
                                        <p:attrNameLst>
                                          <p:attrName>style.visibility</p:attrName>
                                        </p:attrNameLst>
                                      </p:cBhvr>
                                      <p:to>
                                        <p:strVal val="visible"/>
                                      </p:to>
                                    </p:set>
                                    <p:anim calcmode="lin" valueType="num">
                                      <p:cBhvr additive="base">
                                        <p:cTn id="10" dur="1000"/>
                                        <p:tgtEl>
                                          <p:spTgt spid="6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818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Predator-prey ecosystems</a:t>
            </a:r>
            <a:endParaRPr>
              <a:solidFill>
                <a:srgbClr val="EFEFEF"/>
              </a:solidFill>
              <a:latin typeface="Ubuntu"/>
              <a:ea typeface="Ubuntu"/>
              <a:cs typeface="Ubuntu"/>
              <a:sym typeface="Ubuntu"/>
            </a:endParaRPr>
          </a:p>
        </p:txBody>
      </p:sp>
      <p:pic>
        <p:nvPicPr>
          <p:cNvPr id="73" name="Google Shape;73;p15"/>
          <p:cNvPicPr preferRelativeResize="0"/>
          <p:nvPr/>
        </p:nvPicPr>
        <p:blipFill>
          <a:blip r:embed="rId3">
            <a:alphaModFix/>
          </a:blip>
          <a:stretch>
            <a:fillRect/>
          </a:stretch>
        </p:blipFill>
        <p:spPr>
          <a:xfrm>
            <a:off x="0" y="707200"/>
            <a:ext cx="9143999" cy="44362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4"/>
        <p:cNvGrpSpPr/>
        <p:nvPr/>
      </p:nvGrpSpPr>
      <p:grpSpPr>
        <a:xfrm>
          <a:off x="0" y="0"/>
          <a:ext cx="0" cy="0"/>
          <a:chOff x="0" y="0"/>
          <a:chExt cx="0" cy="0"/>
        </a:xfrm>
      </p:grpSpPr>
      <p:sp>
        <p:nvSpPr>
          <p:cNvPr id="635" name="Google Shape;635;p42"/>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2"/>
          <p:cNvSpPr/>
          <p:nvPr/>
        </p:nvSpPr>
        <p:spPr>
          <a:xfrm>
            <a:off x="2876775" y="2111550"/>
            <a:ext cx="2176200" cy="514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2"/>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Parameter response estimation</a:t>
            </a:r>
            <a:endParaRPr>
              <a:solidFill>
                <a:srgbClr val="EFEFEF"/>
              </a:solidFill>
              <a:latin typeface="Ubuntu"/>
              <a:ea typeface="Ubuntu"/>
              <a:cs typeface="Ubuntu"/>
              <a:sym typeface="Ubuntu"/>
            </a:endParaRPr>
          </a:p>
        </p:txBody>
      </p:sp>
      <p:pic>
        <p:nvPicPr>
          <p:cNvPr id="638" name="Google Shape;638;p42"/>
          <p:cNvPicPr preferRelativeResize="0"/>
          <p:nvPr/>
        </p:nvPicPr>
        <p:blipFill>
          <a:blip r:embed="rId3">
            <a:alphaModFix/>
          </a:blip>
          <a:stretch>
            <a:fillRect/>
          </a:stretch>
        </p:blipFill>
        <p:spPr>
          <a:xfrm>
            <a:off x="2952975" y="2165825"/>
            <a:ext cx="1961925" cy="405925"/>
          </a:xfrm>
          <a:prstGeom prst="rect">
            <a:avLst/>
          </a:prstGeom>
          <a:noFill/>
          <a:ln>
            <a:noFill/>
          </a:ln>
        </p:spPr>
      </p:pic>
      <p:pic>
        <p:nvPicPr>
          <p:cNvPr id="639" name="Google Shape;639;p42"/>
          <p:cNvPicPr preferRelativeResize="0"/>
          <p:nvPr/>
        </p:nvPicPr>
        <p:blipFill>
          <a:blip r:embed="rId4">
            <a:alphaModFix/>
          </a:blip>
          <a:stretch>
            <a:fillRect/>
          </a:stretch>
        </p:blipFill>
        <p:spPr>
          <a:xfrm>
            <a:off x="2762474" y="1137900"/>
            <a:ext cx="3153650" cy="728550"/>
          </a:xfrm>
          <a:prstGeom prst="rect">
            <a:avLst/>
          </a:prstGeom>
          <a:noFill/>
          <a:ln>
            <a:noFill/>
          </a:ln>
        </p:spPr>
      </p:pic>
      <p:pic>
        <p:nvPicPr>
          <p:cNvPr id="640" name="Google Shape;640;p42"/>
          <p:cNvPicPr preferRelativeResize="0"/>
          <p:nvPr/>
        </p:nvPicPr>
        <p:blipFill>
          <a:blip r:embed="rId5">
            <a:alphaModFix/>
          </a:blip>
          <a:stretch>
            <a:fillRect/>
          </a:stretch>
        </p:blipFill>
        <p:spPr>
          <a:xfrm>
            <a:off x="2643412" y="2871125"/>
            <a:ext cx="2409601" cy="485200"/>
          </a:xfrm>
          <a:prstGeom prst="rect">
            <a:avLst/>
          </a:prstGeom>
          <a:noFill/>
          <a:ln>
            <a:noFill/>
          </a:ln>
        </p:spPr>
      </p:pic>
      <p:cxnSp>
        <p:nvCxnSpPr>
          <p:cNvPr id="641" name="Google Shape;641;p42"/>
          <p:cNvCxnSpPr/>
          <p:nvPr/>
        </p:nvCxnSpPr>
        <p:spPr>
          <a:xfrm flipH="1">
            <a:off x="5305650" y="1215600"/>
            <a:ext cx="723900" cy="609600"/>
          </a:xfrm>
          <a:prstGeom prst="straightConnector1">
            <a:avLst/>
          </a:prstGeom>
          <a:noFill/>
          <a:ln w="9525" cap="flat" cmpd="sng">
            <a:solidFill>
              <a:schemeClr val="dk2"/>
            </a:solidFill>
            <a:prstDash val="solid"/>
            <a:round/>
            <a:headEnd type="none" w="med" len="med"/>
            <a:tailEnd type="none" w="med" len="med"/>
          </a:ln>
        </p:spPr>
      </p:cxnSp>
      <p:cxnSp>
        <p:nvCxnSpPr>
          <p:cNvPr id="642" name="Google Shape;642;p42"/>
          <p:cNvCxnSpPr/>
          <p:nvPr/>
        </p:nvCxnSpPr>
        <p:spPr>
          <a:xfrm>
            <a:off x="5296125" y="1253700"/>
            <a:ext cx="705000" cy="514500"/>
          </a:xfrm>
          <a:prstGeom prst="straightConnector1">
            <a:avLst/>
          </a:prstGeom>
          <a:noFill/>
          <a:ln w="9525" cap="flat" cmpd="sng">
            <a:solidFill>
              <a:schemeClr val="dk2"/>
            </a:solidFill>
            <a:prstDash val="solid"/>
            <a:round/>
            <a:headEnd type="none" w="med" len="med"/>
            <a:tailEnd type="none" w="med" len="med"/>
          </a:ln>
        </p:spPr>
      </p:cxnSp>
      <p:pic>
        <p:nvPicPr>
          <p:cNvPr id="643" name="Google Shape;643;p42"/>
          <p:cNvPicPr preferRelativeResize="0"/>
          <p:nvPr/>
        </p:nvPicPr>
        <p:blipFill>
          <a:blip r:embed="rId6">
            <a:alphaModFix/>
          </a:blip>
          <a:stretch>
            <a:fillRect/>
          </a:stretch>
        </p:blipFill>
        <p:spPr>
          <a:xfrm>
            <a:off x="6631940" y="2808913"/>
            <a:ext cx="1026160" cy="609600"/>
          </a:xfrm>
          <a:prstGeom prst="rect">
            <a:avLst/>
          </a:prstGeom>
          <a:noFill/>
          <a:ln>
            <a:noFill/>
          </a:ln>
        </p:spPr>
      </p:pic>
      <p:cxnSp>
        <p:nvCxnSpPr>
          <p:cNvPr id="644" name="Google Shape;644;p42"/>
          <p:cNvCxnSpPr>
            <a:endCxn id="643" idx="1"/>
          </p:cNvCxnSpPr>
          <p:nvPr/>
        </p:nvCxnSpPr>
        <p:spPr>
          <a:xfrm>
            <a:off x="5210540" y="3111013"/>
            <a:ext cx="1421400" cy="2700"/>
          </a:xfrm>
          <a:prstGeom prst="straightConnector1">
            <a:avLst/>
          </a:prstGeom>
          <a:noFill/>
          <a:ln w="9525" cap="flat" cmpd="sng">
            <a:solidFill>
              <a:schemeClr val="dk2"/>
            </a:solidFill>
            <a:prstDash val="solid"/>
            <a:round/>
            <a:headEnd type="none" w="med" len="med"/>
            <a:tailEnd type="triangle" w="med" len="med"/>
          </a:ln>
        </p:spPr>
      </p:cxnSp>
      <p:cxnSp>
        <p:nvCxnSpPr>
          <p:cNvPr id="645" name="Google Shape;645;p42"/>
          <p:cNvCxnSpPr/>
          <p:nvPr/>
        </p:nvCxnSpPr>
        <p:spPr>
          <a:xfrm rot="10800000">
            <a:off x="5143800" y="2434787"/>
            <a:ext cx="1657200" cy="390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1000"/>
                                        <p:tgtEl>
                                          <p:spTgt spid="641"/>
                                        </p:tgtEl>
                                      </p:cBhvr>
                                    </p:animEffect>
                                  </p:childTnLst>
                                </p:cTn>
                              </p:par>
                              <p:par>
                                <p:cTn id="8" presetID="10" presetClass="entr" presetSubtype="0" fill="hold" nodeType="withEffect">
                                  <p:stCondLst>
                                    <p:cond delay="0"/>
                                  </p:stCondLst>
                                  <p:childTnLst>
                                    <p:set>
                                      <p:cBhvr>
                                        <p:cTn id="9" dur="1" fill="hold">
                                          <p:stCondLst>
                                            <p:cond delay="0"/>
                                          </p:stCondLst>
                                        </p:cTn>
                                        <p:tgtEl>
                                          <p:spTgt spid="642"/>
                                        </p:tgtEl>
                                        <p:attrNameLst>
                                          <p:attrName>style.visibility</p:attrName>
                                        </p:attrNameLst>
                                      </p:cBhvr>
                                      <p:to>
                                        <p:strVal val="visible"/>
                                      </p:to>
                                    </p:set>
                                    <p:animEffect transition="in" filter="fade">
                                      <p:cBhvr>
                                        <p:cTn id="10" dur="1000"/>
                                        <p:tgtEl>
                                          <p:spTgt spid="642"/>
                                        </p:tgtEl>
                                      </p:cBhvr>
                                    </p:animEffect>
                                  </p:childTnLst>
                                </p:cTn>
                              </p:par>
                              <p:par>
                                <p:cTn id="11" presetID="10" presetClass="entr" presetSubtype="0" fill="hold" nodeType="withEffect">
                                  <p:stCondLst>
                                    <p:cond delay="0"/>
                                  </p:stCondLst>
                                  <p:childTnLst>
                                    <p:set>
                                      <p:cBhvr>
                                        <p:cTn id="12" dur="1" fill="hold">
                                          <p:stCondLst>
                                            <p:cond delay="0"/>
                                          </p:stCondLst>
                                        </p:cTn>
                                        <p:tgtEl>
                                          <p:spTgt spid="638"/>
                                        </p:tgtEl>
                                        <p:attrNameLst>
                                          <p:attrName>style.visibility</p:attrName>
                                        </p:attrNameLst>
                                      </p:cBhvr>
                                      <p:to>
                                        <p:strVal val="visible"/>
                                      </p:to>
                                    </p:set>
                                    <p:animEffect transition="in" filter="fade">
                                      <p:cBhvr>
                                        <p:cTn id="13" dur="1000"/>
                                        <p:tgtEl>
                                          <p:spTgt spid="6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40"/>
                                        </p:tgtEl>
                                        <p:attrNameLst>
                                          <p:attrName>style.visibility</p:attrName>
                                        </p:attrNameLst>
                                      </p:cBhvr>
                                      <p:to>
                                        <p:strVal val="visible"/>
                                      </p:to>
                                    </p:set>
                                    <p:animEffect transition="in" filter="fade">
                                      <p:cBhvr>
                                        <p:cTn id="18" dur="1000"/>
                                        <p:tgtEl>
                                          <p:spTgt spid="640"/>
                                        </p:tgtEl>
                                      </p:cBhvr>
                                    </p:animEffect>
                                  </p:childTnLst>
                                </p:cTn>
                              </p:par>
                              <p:par>
                                <p:cTn id="19" presetID="10" presetClass="entr" presetSubtype="0" fill="hold" nodeType="withEffect">
                                  <p:stCondLst>
                                    <p:cond delay="0"/>
                                  </p:stCondLst>
                                  <p:childTnLst>
                                    <p:set>
                                      <p:cBhvr>
                                        <p:cTn id="20" dur="1" fill="hold">
                                          <p:stCondLst>
                                            <p:cond delay="0"/>
                                          </p:stCondLst>
                                        </p:cTn>
                                        <p:tgtEl>
                                          <p:spTgt spid="644"/>
                                        </p:tgtEl>
                                        <p:attrNameLst>
                                          <p:attrName>style.visibility</p:attrName>
                                        </p:attrNameLst>
                                      </p:cBhvr>
                                      <p:to>
                                        <p:strVal val="visible"/>
                                      </p:to>
                                    </p:set>
                                    <p:animEffect transition="in" filter="fade">
                                      <p:cBhvr>
                                        <p:cTn id="21" dur="1000"/>
                                        <p:tgtEl>
                                          <p:spTgt spid="644"/>
                                        </p:tgtEl>
                                      </p:cBhvr>
                                    </p:animEffect>
                                  </p:childTnLst>
                                </p:cTn>
                              </p:par>
                              <p:par>
                                <p:cTn id="22" presetID="10" presetClass="entr" presetSubtype="0" fill="hold" nodeType="withEffect">
                                  <p:stCondLst>
                                    <p:cond delay="0"/>
                                  </p:stCondLst>
                                  <p:childTnLst>
                                    <p:set>
                                      <p:cBhvr>
                                        <p:cTn id="23" dur="1" fill="hold">
                                          <p:stCondLst>
                                            <p:cond delay="0"/>
                                          </p:stCondLst>
                                        </p:cTn>
                                        <p:tgtEl>
                                          <p:spTgt spid="643"/>
                                        </p:tgtEl>
                                        <p:attrNameLst>
                                          <p:attrName>style.visibility</p:attrName>
                                        </p:attrNameLst>
                                      </p:cBhvr>
                                      <p:to>
                                        <p:strVal val="visible"/>
                                      </p:to>
                                    </p:set>
                                    <p:animEffect transition="in" filter="fade">
                                      <p:cBhvr>
                                        <p:cTn id="24" dur="1000"/>
                                        <p:tgtEl>
                                          <p:spTgt spid="6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45"/>
                                        </p:tgtEl>
                                        <p:attrNameLst>
                                          <p:attrName>style.visibility</p:attrName>
                                        </p:attrNameLst>
                                      </p:cBhvr>
                                      <p:to>
                                        <p:strVal val="visible"/>
                                      </p:to>
                                    </p:set>
                                    <p:animEffect transition="in" filter="fade">
                                      <p:cBhvr>
                                        <p:cTn id="29" dur="1000"/>
                                        <p:tgtEl>
                                          <p:spTgt spid="645"/>
                                        </p:tgtEl>
                                      </p:cBhvr>
                                    </p:animEffect>
                                  </p:childTnLst>
                                </p:cTn>
                              </p:par>
                              <p:par>
                                <p:cTn id="30" presetID="10" presetClass="entr" presetSubtype="0" fill="hold" nodeType="withEffect">
                                  <p:stCondLst>
                                    <p:cond delay="0"/>
                                  </p:stCondLst>
                                  <p:childTnLst>
                                    <p:set>
                                      <p:cBhvr>
                                        <p:cTn id="31" dur="1" fill="hold">
                                          <p:stCondLst>
                                            <p:cond delay="0"/>
                                          </p:stCondLst>
                                        </p:cTn>
                                        <p:tgtEl>
                                          <p:spTgt spid="636"/>
                                        </p:tgtEl>
                                        <p:attrNameLst>
                                          <p:attrName>style.visibility</p:attrName>
                                        </p:attrNameLst>
                                      </p:cBhvr>
                                      <p:to>
                                        <p:strVal val="visible"/>
                                      </p:to>
                                    </p:set>
                                    <p:animEffect transition="in" filter="fade">
                                      <p:cBhvr>
                                        <p:cTn id="32" dur="10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9"/>
        <p:cNvGrpSpPr/>
        <p:nvPr/>
      </p:nvGrpSpPr>
      <p:grpSpPr>
        <a:xfrm>
          <a:off x="0" y="0"/>
          <a:ext cx="0" cy="0"/>
          <a:chOff x="0" y="0"/>
          <a:chExt cx="0" cy="0"/>
        </a:xfrm>
      </p:grpSpPr>
      <p:sp>
        <p:nvSpPr>
          <p:cNvPr id="650" name="Google Shape;650;p43"/>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3"/>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Parameter response estimation</a:t>
            </a:r>
            <a:endParaRPr>
              <a:solidFill>
                <a:srgbClr val="EFEFEF"/>
              </a:solidFill>
              <a:latin typeface="Ubuntu"/>
              <a:ea typeface="Ubuntu"/>
              <a:cs typeface="Ubuntu"/>
              <a:sym typeface="Ubuntu"/>
            </a:endParaRPr>
          </a:p>
        </p:txBody>
      </p:sp>
      <p:pic>
        <p:nvPicPr>
          <p:cNvPr id="652" name="Google Shape;652;p43"/>
          <p:cNvPicPr preferRelativeResize="0"/>
          <p:nvPr/>
        </p:nvPicPr>
        <p:blipFill>
          <a:blip r:embed="rId3">
            <a:alphaModFix/>
          </a:blip>
          <a:stretch>
            <a:fillRect/>
          </a:stretch>
        </p:blipFill>
        <p:spPr>
          <a:xfrm>
            <a:off x="70800" y="745575"/>
            <a:ext cx="2863125" cy="4242500"/>
          </a:xfrm>
          <a:prstGeom prst="rect">
            <a:avLst/>
          </a:prstGeom>
          <a:noFill/>
          <a:ln>
            <a:noFill/>
          </a:ln>
        </p:spPr>
      </p:pic>
      <p:pic>
        <p:nvPicPr>
          <p:cNvPr id="653" name="Google Shape;653;p43"/>
          <p:cNvPicPr preferRelativeResize="0"/>
          <p:nvPr/>
        </p:nvPicPr>
        <p:blipFill>
          <a:blip r:embed="rId4">
            <a:alphaModFix/>
          </a:blip>
          <a:stretch>
            <a:fillRect/>
          </a:stretch>
        </p:blipFill>
        <p:spPr>
          <a:xfrm>
            <a:off x="4128970" y="1228500"/>
            <a:ext cx="4129426" cy="2686500"/>
          </a:xfrm>
          <a:prstGeom prst="rect">
            <a:avLst/>
          </a:prstGeom>
          <a:noFill/>
          <a:ln>
            <a:noFill/>
          </a:ln>
        </p:spPr>
      </p:pic>
      <p:cxnSp>
        <p:nvCxnSpPr>
          <p:cNvPr id="654" name="Google Shape;654;p43"/>
          <p:cNvCxnSpPr>
            <a:stCxn id="652" idx="3"/>
          </p:cNvCxnSpPr>
          <p:nvPr/>
        </p:nvCxnSpPr>
        <p:spPr>
          <a:xfrm rot="10800000" flipH="1">
            <a:off x="2933925" y="2850325"/>
            <a:ext cx="1181100" cy="16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8"/>
        <p:cNvGrpSpPr/>
        <p:nvPr/>
      </p:nvGrpSpPr>
      <p:grpSpPr>
        <a:xfrm>
          <a:off x="0" y="0"/>
          <a:ext cx="0" cy="0"/>
          <a:chOff x="0" y="0"/>
          <a:chExt cx="0" cy="0"/>
        </a:xfrm>
      </p:grpSpPr>
      <p:sp>
        <p:nvSpPr>
          <p:cNvPr id="659" name="Google Shape;659;p44"/>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0" name="Google Shape;660;p44"/>
          <p:cNvPicPr preferRelativeResize="0"/>
          <p:nvPr/>
        </p:nvPicPr>
        <p:blipFill>
          <a:blip r:embed="rId3">
            <a:alphaModFix/>
          </a:blip>
          <a:stretch>
            <a:fillRect/>
          </a:stretch>
        </p:blipFill>
        <p:spPr>
          <a:xfrm>
            <a:off x="4072675" y="1185263"/>
            <a:ext cx="4242876" cy="2772974"/>
          </a:xfrm>
          <a:prstGeom prst="rect">
            <a:avLst/>
          </a:prstGeom>
          <a:noFill/>
          <a:ln>
            <a:noFill/>
          </a:ln>
        </p:spPr>
      </p:pic>
      <p:sp>
        <p:nvSpPr>
          <p:cNvPr id="661" name="Google Shape;661;p44"/>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Parameter response estimation</a:t>
            </a:r>
            <a:endParaRPr>
              <a:solidFill>
                <a:srgbClr val="EFEFEF"/>
              </a:solidFill>
              <a:latin typeface="Ubuntu"/>
              <a:ea typeface="Ubuntu"/>
              <a:cs typeface="Ubuntu"/>
              <a:sym typeface="Ubuntu"/>
            </a:endParaRPr>
          </a:p>
        </p:txBody>
      </p:sp>
      <p:pic>
        <p:nvPicPr>
          <p:cNvPr id="662" name="Google Shape;662;p44"/>
          <p:cNvPicPr preferRelativeResize="0"/>
          <p:nvPr/>
        </p:nvPicPr>
        <p:blipFill>
          <a:blip r:embed="rId4">
            <a:alphaModFix/>
          </a:blip>
          <a:stretch>
            <a:fillRect/>
          </a:stretch>
        </p:blipFill>
        <p:spPr>
          <a:xfrm>
            <a:off x="93548" y="766975"/>
            <a:ext cx="2877199" cy="4269201"/>
          </a:xfrm>
          <a:prstGeom prst="rect">
            <a:avLst/>
          </a:prstGeom>
          <a:noFill/>
          <a:ln>
            <a:noFill/>
          </a:ln>
        </p:spPr>
      </p:pic>
      <p:cxnSp>
        <p:nvCxnSpPr>
          <p:cNvPr id="663" name="Google Shape;663;p44"/>
          <p:cNvCxnSpPr/>
          <p:nvPr/>
        </p:nvCxnSpPr>
        <p:spPr>
          <a:xfrm rot="10800000" flipH="1">
            <a:off x="2781527" y="2858462"/>
            <a:ext cx="1181100" cy="16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7"/>
        <p:cNvGrpSpPr/>
        <p:nvPr/>
      </p:nvGrpSpPr>
      <p:grpSpPr>
        <a:xfrm>
          <a:off x="0" y="0"/>
          <a:ext cx="0" cy="0"/>
          <a:chOff x="0" y="0"/>
          <a:chExt cx="0" cy="0"/>
        </a:xfrm>
      </p:grpSpPr>
      <p:sp>
        <p:nvSpPr>
          <p:cNvPr id="668" name="Google Shape;668;p45"/>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9" name="Google Shape;669;p45"/>
          <p:cNvPicPr preferRelativeResize="0"/>
          <p:nvPr/>
        </p:nvPicPr>
        <p:blipFill>
          <a:blip r:embed="rId3">
            <a:alphaModFix/>
          </a:blip>
          <a:stretch>
            <a:fillRect/>
          </a:stretch>
        </p:blipFill>
        <p:spPr>
          <a:xfrm>
            <a:off x="4282225" y="1185263"/>
            <a:ext cx="4242876" cy="2772974"/>
          </a:xfrm>
          <a:prstGeom prst="rect">
            <a:avLst/>
          </a:prstGeom>
          <a:noFill/>
          <a:ln>
            <a:noFill/>
          </a:ln>
        </p:spPr>
      </p:pic>
      <p:sp>
        <p:nvSpPr>
          <p:cNvPr id="670" name="Google Shape;670;p45"/>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Parameter response estimation</a:t>
            </a:r>
            <a:endParaRPr>
              <a:solidFill>
                <a:srgbClr val="EFEFEF"/>
              </a:solidFill>
              <a:latin typeface="Ubuntu"/>
              <a:ea typeface="Ubuntu"/>
              <a:cs typeface="Ubuntu"/>
              <a:sym typeface="Ubuntu"/>
            </a:endParaRPr>
          </a:p>
        </p:txBody>
      </p:sp>
      <p:pic>
        <p:nvPicPr>
          <p:cNvPr id="671" name="Google Shape;671;p45"/>
          <p:cNvPicPr preferRelativeResize="0"/>
          <p:nvPr/>
        </p:nvPicPr>
        <p:blipFill>
          <a:blip r:embed="rId4">
            <a:alphaModFix/>
          </a:blip>
          <a:stretch>
            <a:fillRect/>
          </a:stretch>
        </p:blipFill>
        <p:spPr>
          <a:xfrm>
            <a:off x="152795" y="1228500"/>
            <a:ext cx="4129426" cy="2686500"/>
          </a:xfrm>
          <a:prstGeom prst="rect">
            <a:avLst/>
          </a:prstGeom>
          <a:noFill/>
          <a:ln>
            <a:noFill/>
          </a:ln>
        </p:spPr>
      </p:pic>
      <p:pic>
        <p:nvPicPr>
          <p:cNvPr id="672" name="Google Shape;672;p45"/>
          <p:cNvPicPr preferRelativeResize="0"/>
          <p:nvPr/>
        </p:nvPicPr>
        <p:blipFill>
          <a:blip r:embed="rId5">
            <a:alphaModFix/>
          </a:blip>
          <a:stretch>
            <a:fillRect/>
          </a:stretch>
        </p:blipFill>
        <p:spPr>
          <a:xfrm>
            <a:off x="4351825" y="1185263"/>
            <a:ext cx="4242876" cy="2772974"/>
          </a:xfrm>
          <a:prstGeom prst="rect">
            <a:avLst/>
          </a:prstGeom>
          <a:noFill/>
          <a:ln>
            <a:noFill/>
          </a:ln>
        </p:spPr>
      </p:pic>
      <p:pic>
        <p:nvPicPr>
          <p:cNvPr id="673" name="Google Shape;673;p45"/>
          <p:cNvPicPr preferRelativeResize="0"/>
          <p:nvPr/>
        </p:nvPicPr>
        <p:blipFill>
          <a:blip r:embed="rId6">
            <a:alphaModFix/>
          </a:blip>
          <a:stretch>
            <a:fillRect/>
          </a:stretch>
        </p:blipFill>
        <p:spPr>
          <a:xfrm>
            <a:off x="222395" y="1228500"/>
            <a:ext cx="4129426" cy="2686500"/>
          </a:xfrm>
          <a:prstGeom prst="rect">
            <a:avLst/>
          </a:prstGeom>
          <a:noFill/>
          <a:ln>
            <a:noFill/>
          </a:ln>
          <a:effectLst>
            <a:outerShdw blurRad="57150" dist="19050" dir="5400000" algn="bl" rotWithShape="0">
              <a:srgbClr val="000000">
                <a:alpha val="50000"/>
              </a:srgbClr>
            </a:outerShdw>
          </a:effectLst>
        </p:spPr>
      </p:pic>
      <p:sp>
        <p:nvSpPr>
          <p:cNvPr id="674" name="Google Shape;674;p45"/>
          <p:cNvSpPr txBox="1"/>
          <p:nvPr/>
        </p:nvSpPr>
        <p:spPr>
          <a:xfrm rot="1469978">
            <a:off x="2320349" y="2461395"/>
            <a:ext cx="4880303" cy="507861"/>
          </a:xfrm>
          <a:prstGeom prst="rect">
            <a:avLst/>
          </a:prstGeom>
          <a:solidFill>
            <a:srgbClr val="FFFFFF"/>
          </a:solidFill>
          <a:ln w="28575"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sv" sz="2100" b="1">
                <a:solidFill>
                  <a:srgbClr val="990000"/>
                </a:solidFill>
                <a:latin typeface="Ubuntu"/>
                <a:ea typeface="Ubuntu"/>
                <a:cs typeface="Ubuntu"/>
                <a:sym typeface="Ubuntu"/>
              </a:rPr>
              <a:t>The numerical response is nonlinear</a:t>
            </a:r>
            <a:endParaRPr sz="2300" b="1">
              <a:solidFill>
                <a:srgbClr val="990000"/>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anim calcmode="lin" valueType="num">
                                      <p:cBhvr additive="base">
                                        <p:cTn id="7" dur="1000"/>
                                        <p:tgtEl>
                                          <p:spTgt spid="672"/>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673"/>
                                        </p:tgtEl>
                                        <p:attrNameLst>
                                          <p:attrName>style.visibility</p:attrName>
                                        </p:attrNameLst>
                                      </p:cBhvr>
                                      <p:to>
                                        <p:strVal val="visible"/>
                                      </p:to>
                                    </p:set>
                                    <p:anim calcmode="lin" valueType="num">
                                      <p:cBhvr additive="base">
                                        <p:cTn id="10" dur="1000"/>
                                        <p:tgtEl>
                                          <p:spTgt spid="673"/>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674"/>
                                        </p:tgtEl>
                                        <p:attrNameLst>
                                          <p:attrName>style.visibility</p:attrName>
                                        </p:attrNameLst>
                                      </p:cBhvr>
                                      <p:to>
                                        <p:strVal val="visible"/>
                                      </p:to>
                                    </p:set>
                                    <p:anim calcmode="lin" valueType="num">
                                      <p:cBhvr additive="base">
                                        <p:cTn id="13" dur="1000"/>
                                        <p:tgtEl>
                                          <p:spTgt spid="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8"/>
        <p:cNvGrpSpPr/>
        <p:nvPr/>
      </p:nvGrpSpPr>
      <p:grpSpPr>
        <a:xfrm>
          <a:off x="0" y="0"/>
          <a:ext cx="0" cy="0"/>
          <a:chOff x="0" y="0"/>
          <a:chExt cx="0" cy="0"/>
        </a:xfrm>
      </p:grpSpPr>
      <p:sp>
        <p:nvSpPr>
          <p:cNvPr id="679" name="Google Shape;679;p46"/>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6"/>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Parameter response estimation</a:t>
            </a:r>
            <a:endParaRPr>
              <a:solidFill>
                <a:srgbClr val="EFEFEF"/>
              </a:solidFill>
              <a:latin typeface="Ubuntu"/>
              <a:ea typeface="Ubuntu"/>
              <a:cs typeface="Ubuntu"/>
              <a:sym typeface="Ubuntu"/>
            </a:endParaRPr>
          </a:p>
        </p:txBody>
      </p:sp>
      <p:sp>
        <p:nvSpPr>
          <p:cNvPr id="681" name="Google Shape;681;p46"/>
          <p:cNvSpPr txBox="1"/>
          <p:nvPr/>
        </p:nvSpPr>
        <p:spPr>
          <a:xfrm>
            <a:off x="289075" y="1151013"/>
            <a:ext cx="5985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dirty="0">
                <a:solidFill>
                  <a:srgbClr val="990000"/>
                </a:solidFill>
                <a:latin typeface="Ubuntu"/>
                <a:ea typeface="Ubuntu"/>
                <a:cs typeface="Ubuntu"/>
                <a:sym typeface="Ubuntu"/>
              </a:rPr>
              <a:t>So what? The LV model is already known to be unrealistic</a:t>
            </a:r>
            <a:endParaRPr sz="1700" dirty="0">
              <a:solidFill>
                <a:srgbClr val="990000"/>
              </a:solidFill>
              <a:latin typeface="Ubuntu"/>
              <a:ea typeface="Ubuntu"/>
              <a:cs typeface="Ubuntu"/>
              <a:sym typeface="Ubuntu"/>
            </a:endParaRPr>
          </a:p>
        </p:txBody>
      </p:sp>
      <p:sp>
        <p:nvSpPr>
          <p:cNvPr id="682" name="Google Shape;682;p46"/>
          <p:cNvSpPr txBox="1"/>
          <p:nvPr/>
        </p:nvSpPr>
        <p:spPr>
          <a:xfrm>
            <a:off x="289075" y="1566513"/>
            <a:ext cx="5985900" cy="1338798"/>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We can argue that this simulation environment has </a:t>
            </a:r>
            <a:r>
              <a:rPr lang="sv" sz="1500" b="1" dirty="0">
                <a:solidFill>
                  <a:srgbClr val="434343"/>
                </a:solidFill>
                <a:latin typeface="Ubuntu"/>
                <a:ea typeface="Ubuntu"/>
                <a:cs typeface="Ubuntu"/>
                <a:sym typeface="Ubuntu"/>
              </a:rPr>
              <a:t>more realistic dynamics</a:t>
            </a:r>
            <a:r>
              <a:rPr lang="sv" sz="1500" dirty="0">
                <a:solidFill>
                  <a:srgbClr val="434343"/>
                </a:solidFill>
                <a:latin typeface="Ubuntu"/>
                <a:ea typeface="Ubuntu"/>
                <a:cs typeface="Ubuntu"/>
                <a:sym typeface="Ubuntu"/>
              </a:rPr>
              <a:t> than the LV model.</a:t>
            </a:r>
            <a:br>
              <a:rPr lang="sv" sz="1500" dirty="0">
                <a:solidFill>
                  <a:srgbClr val="434343"/>
                </a:solidFill>
                <a:latin typeface="Ubuntu"/>
                <a:ea typeface="Ubuntu"/>
                <a:cs typeface="Ubuntu"/>
                <a:sym typeface="Ubuntu"/>
              </a:rPr>
            </a:b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The simulation environment can be used to </a:t>
            </a:r>
            <a:r>
              <a:rPr lang="sv" sz="1500" b="1" dirty="0">
                <a:solidFill>
                  <a:srgbClr val="434343"/>
                </a:solidFill>
                <a:latin typeface="Ubuntu"/>
                <a:ea typeface="Ubuntu"/>
                <a:cs typeface="Ubuntu"/>
                <a:sym typeface="Ubuntu"/>
              </a:rPr>
              <a:t>estimate responses</a:t>
            </a:r>
            <a:r>
              <a:rPr lang="sv" sz="1500" dirty="0">
                <a:solidFill>
                  <a:srgbClr val="434343"/>
                </a:solidFill>
                <a:latin typeface="Ubuntu"/>
                <a:ea typeface="Ubuntu"/>
                <a:cs typeface="Ubuntu"/>
                <a:sym typeface="Ubuntu"/>
              </a:rPr>
              <a:t> to create </a:t>
            </a:r>
            <a:r>
              <a:rPr lang="sv" sz="1500" b="1" dirty="0">
                <a:solidFill>
                  <a:srgbClr val="434343"/>
                </a:solidFill>
                <a:latin typeface="Ubuntu"/>
                <a:ea typeface="Ubuntu"/>
                <a:cs typeface="Ubuntu"/>
                <a:sym typeface="Ubuntu"/>
              </a:rPr>
              <a:t>more accurate models</a:t>
            </a:r>
            <a:r>
              <a:rPr lang="sv" sz="1500" dirty="0">
                <a:solidFill>
                  <a:srgbClr val="434343"/>
                </a:solidFill>
                <a:latin typeface="Ubuntu"/>
                <a:ea typeface="Ubuntu"/>
                <a:cs typeface="Ubuntu"/>
                <a:sym typeface="Ubuntu"/>
              </a:rPr>
              <a:t>.  </a:t>
            </a:r>
            <a:endParaRPr sz="1700" dirty="0">
              <a:solidFill>
                <a:srgbClr val="434343"/>
              </a:solidFill>
              <a:latin typeface="Ubuntu"/>
              <a:ea typeface="Ubuntu"/>
              <a:cs typeface="Ubuntu"/>
              <a:sym typeface="Ubuntu"/>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6"/>
        <p:cNvGrpSpPr/>
        <p:nvPr/>
      </p:nvGrpSpPr>
      <p:grpSpPr>
        <a:xfrm>
          <a:off x="0" y="0"/>
          <a:ext cx="0" cy="0"/>
          <a:chOff x="0" y="0"/>
          <a:chExt cx="0" cy="0"/>
        </a:xfrm>
      </p:grpSpPr>
      <p:sp>
        <p:nvSpPr>
          <p:cNvPr id="687" name="Google Shape;687;p47"/>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7"/>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Parameter response estimation</a:t>
            </a:r>
            <a:endParaRPr>
              <a:solidFill>
                <a:srgbClr val="EFEFEF"/>
              </a:solidFill>
              <a:latin typeface="Ubuntu"/>
              <a:ea typeface="Ubuntu"/>
              <a:cs typeface="Ubuntu"/>
              <a:sym typeface="Ubuntu"/>
            </a:endParaRPr>
          </a:p>
        </p:txBody>
      </p:sp>
      <p:sp>
        <p:nvSpPr>
          <p:cNvPr id="689" name="Google Shape;689;p47"/>
          <p:cNvSpPr txBox="1"/>
          <p:nvPr/>
        </p:nvSpPr>
        <p:spPr>
          <a:xfrm>
            <a:off x="164025" y="967563"/>
            <a:ext cx="5985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a:solidFill>
                  <a:srgbClr val="990000"/>
                </a:solidFill>
                <a:latin typeface="Ubuntu"/>
                <a:ea typeface="Ubuntu"/>
                <a:cs typeface="Ubuntu"/>
                <a:sym typeface="Ubuntu"/>
              </a:rPr>
              <a:t>Why does this happen?</a:t>
            </a:r>
            <a:endParaRPr sz="1700">
              <a:solidFill>
                <a:srgbClr val="990000"/>
              </a:solidFill>
              <a:latin typeface="Ubuntu"/>
              <a:ea typeface="Ubuntu"/>
              <a:cs typeface="Ubuntu"/>
              <a:sym typeface="Ubuntu"/>
            </a:endParaRPr>
          </a:p>
        </p:txBody>
      </p:sp>
      <p:sp>
        <p:nvSpPr>
          <p:cNvPr id="690" name="Google Shape;690;p47"/>
          <p:cNvSpPr txBox="1"/>
          <p:nvPr/>
        </p:nvSpPr>
        <p:spPr>
          <a:xfrm>
            <a:off x="164025" y="1476200"/>
            <a:ext cx="8132400" cy="1107965"/>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434343"/>
              </a:buClr>
              <a:buSzPts val="1500"/>
              <a:buFont typeface="Ubuntu"/>
              <a:buAutoNum type="arabicPeriod"/>
            </a:pPr>
            <a:r>
              <a:rPr lang="sv" sz="1500" b="1" dirty="0">
                <a:solidFill>
                  <a:srgbClr val="434343"/>
                </a:solidFill>
                <a:latin typeface="Ubuntu"/>
                <a:ea typeface="Ubuntu"/>
                <a:cs typeface="Ubuntu"/>
                <a:sym typeface="Ubuntu"/>
              </a:rPr>
              <a:t>Functional response</a:t>
            </a:r>
            <a:r>
              <a:rPr lang="sv" sz="1500" dirty="0">
                <a:solidFill>
                  <a:srgbClr val="434343"/>
                </a:solidFill>
                <a:latin typeface="Ubuntu"/>
                <a:ea typeface="Ubuntu"/>
                <a:cs typeface="Ubuntu"/>
                <a:sym typeface="Ubuntu"/>
              </a:rPr>
              <a:t>: Not infinite appetite.</a:t>
            </a:r>
            <a:br>
              <a:rPr lang="sv" sz="1500" dirty="0">
                <a:solidFill>
                  <a:srgbClr val="434343"/>
                </a:solidFill>
                <a:latin typeface="Ubuntu"/>
                <a:ea typeface="Ubuntu"/>
                <a:cs typeface="Ubuntu"/>
                <a:sym typeface="Ubuntu"/>
              </a:rPr>
            </a:br>
            <a:endParaRPr sz="1500" dirty="0">
              <a:solidFill>
                <a:srgbClr val="434343"/>
              </a:solidFill>
              <a:latin typeface="Ubuntu"/>
              <a:ea typeface="Ubuntu"/>
              <a:cs typeface="Ubuntu"/>
              <a:sym typeface="Ubuntu"/>
            </a:endParaRPr>
          </a:p>
          <a:p>
            <a:pPr marL="457200" lvl="0" indent="-323850" algn="l" rtl="0">
              <a:spcBef>
                <a:spcPts val="0"/>
              </a:spcBef>
              <a:spcAft>
                <a:spcPts val="0"/>
              </a:spcAft>
              <a:buClr>
                <a:srgbClr val="434343"/>
              </a:buClr>
              <a:buSzPts val="1500"/>
              <a:buFont typeface="Ubuntu"/>
              <a:buAutoNum type="arabicPeriod"/>
            </a:pPr>
            <a:r>
              <a:rPr lang="sv" sz="1500" b="1" dirty="0">
                <a:solidFill>
                  <a:srgbClr val="434343"/>
                </a:solidFill>
                <a:latin typeface="Ubuntu"/>
                <a:ea typeface="Ubuntu"/>
                <a:cs typeface="Ubuntu"/>
                <a:sym typeface="Ubuntu"/>
              </a:rPr>
              <a:t>Numerical response</a:t>
            </a:r>
            <a:r>
              <a:rPr lang="sv" sz="1500" dirty="0">
                <a:solidFill>
                  <a:srgbClr val="434343"/>
                </a:solidFill>
                <a:latin typeface="Ubuntu"/>
                <a:ea typeface="Ubuntu"/>
                <a:cs typeface="Ubuntu"/>
                <a:sym typeface="Ubuntu"/>
              </a:rPr>
              <a:t>: Food not converted to offspring. If alive, you can reproduce. If everyone survives, we wont increase reproduction rate by providing more food.</a:t>
            </a:r>
            <a:endParaRPr sz="1500" dirty="0">
              <a:solidFill>
                <a:srgbClr val="434343"/>
              </a:solidFill>
              <a:latin typeface="Ubuntu"/>
              <a:ea typeface="Ubuntu"/>
              <a:cs typeface="Ubuntu"/>
              <a:sym typeface="Ubuntu"/>
            </a:endParaRPr>
          </a:p>
        </p:txBody>
      </p:sp>
      <p:pic>
        <p:nvPicPr>
          <p:cNvPr id="691" name="Google Shape;691;p47"/>
          <p:cNvPicPr preferRelativeResize="0"/>
          <p:nvPr/>
        </p:nvPicPr>
        <p:blipFill>
          <a:blip r:embed="rId3">
            <a:alphaModFix/>
          </a:blip>
          <a:stretch>
            <a:fillRect/>
          </a:stretch>
        </p:blipFill>
        <p:spPr>
          <a:xfrm>
            <a:off x="5369507" y="216023"/>
            <a:ext cx="2256399" cy="1438649"/>
          </a:xfrm>
          <a:prstGeom prst="rect">
            <a:avLst/>
          </a:prstGeom>
          <a:noFill/>
          <a:ln>
            <a:noFill/>
          </a:ln>
          <a:effectLst>
            <a:outerShdw blurRad="57150" dist="19050" dir="5400000" algn="bl" rotWithShape="0">
              <a:srgbClr val="000000">
                <a:alpha val="50000"/>
              </a:srgbClr>
            </a:outerShdw>
          </a:effectLst>
        </p:spPr>
      </p:pic>
      <p:sp>
        <p:nvSpPr>
          <p:cNvPr id="692" name="Google Shape;692;p47"/>
          <p:cNvSpPr txBox="1"/>
          <p:nvPr/>
        </p:nvSpPr>
        <p:spPr>
          <a:xfrm rot="1413528">
            <a:off x="5705690" y="866919"/>
            <a:ext cx="1854687" cy="307953"/>
          </a:xfrm>
          <a:prstGeom prst="rect">
            <a:avLst/>
          </a:prstGeom>
          <a:solidFill>
            <a:srgbClr val="FFFFFF"/>
          </a:solidFill>
          <a:ln w="28575"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sv" sz="800" b="1">
                <a:solidFill>
                  <a:srgbClr val="990000"/>
                </a:solidFill>
                <a:latin typeface="Ubuntu"/>
                <a:ea typeface="Ubuntu"/>
                <a:cs typeface="Ubuntu"/>
                <a:sym typeface="Ubuntu"/>
              </a:rPr>
              <a:t>Functional response is nonlinear</a:t>
            </a:r>
            <a:endParaRPr sz="1000" b="1">
              <a:solidFill>
                <a:srgbClr val="990000"/>
              </a:solidFill>
              <a:latin typeface="Ubuntu"/>
              <a:ea typeface="Ubuntu"/>
              <a:cs typeface="Ubuntu"/>
              <a:sym typeface="Ubuntu"/>
            </a:endParaRPr>
          </a:p>
        </p:txBody>
      </p:sp>
      <p:pic>
        <p:nvPicPr>
          <p:cNvPr id="693" name="Google Shape;693;p47"/>
          <p:cNvPicPr preferRelativeResize="0"/>
          <p:nvPr/>
        </p:nvPicPr>
        <p:blipFill>
          <a:blip r:embed="rId4">
            <a:alphaModFix/>
          </a:blip>
          <a:stretch>
            <a:fillRect/>
          </a:stretch>
        </p:blipFill>
        <p:spPr>
          <a:xfrm>
            <a:off x="7053147" y="2860529"/>
            <a:ext cx="1833000" cy="1197969"/>
          </a:xfrm>
          <a:prstGeom prst="rect">
            <a:avLst/>
          </a:prstGeom>
          <a:noFill/>
          <a:ln>
            <a:noFill/>
          </a:ln>
        </p:spPr>
      </p:pic>
      <p:pic>
        <p:nvPicPr>
          <p:cNvPr id="694" name="Google Shape;694;p47"/>
          <p:cNvPicPr preferRelativeResize="0"/>
          <p:nvPr/>
        </p:nvPicPr>
        <p:blipFill>
          <a:blip r:embed="rId5">
            <a:alphaModFix/>
          </a:blip>
          <a:stretch>
            <a:fillRect/>
          </a:stretch>
        </p:blipFill>
        <p:spPr>
          <a:xfrm>
            <a:off x="5302445" y="2863204"/>
            <a:ext cx="1791850" cy="1165725"/>
          </a:xfrm>
          <a:prstGeom prst="rect">
            <a:avLst/>
          </a:prstGeom>
          <a:noFill/>
          <a:ln>
            <a:noFill/>
          </a:ln>
          <a:effectLst>
            <a:outerShdw blurRad="57150" dist="19050" dir="5400000" algn="bl" rotWithShape="0">
              <a:srgbClr val="000000">
                <a:alpha val="50000"/>
              </a:srgbClr>
            </a:outerShdw>
          </a:effectLst>
        </p:spPr>
      </p:pic>
      <p:sp>
        <p:nvSpPr>
          <p:cNvPr id="695" name="Google Shape;695;p47"/>
          <p:cNvSpPr txBox="1"/>
          <p:nvPr/>
        </p:nvSpPr>
        <p:spPr>
          <a:xfrm rot="1469894">
            <a:off x="6114333" y="3264754"/>
            <a:ext cx="1755874" cy="292402"/>
          </a:xfrm>
          <a:prstGeom prst="rect">
            <a:avLst/>
          </a:prstGeom>
          <a:solidFill>
            <a:srgbClr val="FFFFFF"/>
          </a:solidFill>
          <a:ln w="28575"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sv" sz="700" b="1" dirty="0">
                <a:solidFill>
                  <a:srgbClr val="990000"/>
                </a:solidFill>
                <a:latin typeface="Ubuntu"/>
                <a:ea typeface="Ubuntu"/>
                <a:cs typeface="Ubuntu"/>
                <a:sym typeface="Ubuntu"/>
              </a:rPr>
              <a:t>The numerical response is nonlinear</a:t>
            </a:r>
            <a:endParaRPr sz="900" b="1" dirty="0">
              <a:solidFill>
                <a:srgbClr val="990000"/>
              </a:solidFill>
              <a:latin typeface="Ubuntu"/>
              <a:ea typeface="Ubuntu"/>
              <a:cs typeface="Ubuntu"/>
              <a:sym typeface="Ubuntu"/>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9"/>
        <p:cNvGrpSpPr/>
        <p:nvPr/>
      </p:nvGrpSpPr>
      <p:grpSpPr>
        <a:xfrm>
          <a:off x="0" y="0"/>
          <a:ext cx="0" cy="0"/>
          <a:chOff x="0" y="0"/>
          <a:chExt cx="0" cy="0"/>
        </a:xfrm>
      </p:grpSpPr>
      <p:sp>
        <p:nvSpPr>
          <p:cNvPr id="700" name="Google Shape;700;p48"/>
          <p:cNvSpPr/>
          <p:nvPr/>
        </p:nvSpPr>
        <p:spPr>
          <a:xfrm>
            <a:off x="175" y="699750"/>
            <a:ext cx="9144000" cy="44439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8"/>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Survival properties</a:t>
            </a:r>
            <a:endParaRPr>
              <a:solidFill>
                <a:srgbClr val="EFEFEF"/>
              </a:solidFill>
              <a:latin typeface="Ubuntu"/>
              <a:ea typeface="Ubuntu"/>
              <a:cs typeface="Ubuntu"/>
              <a:sym typeface="Ubuntu"/>
            </a:endParaRPr>
          </a:p>
        </p:txBody>
      </p:sp>
      <p:pic>
        <p:nvPicPr>
          <p:cNvPr id="702" name="Google Shape;702;p48"/>
          <p:cNvPicPr preferRelativeResize="0"/>
          <p:nvPr/>
        </p:nvPicPr>
        <p:blipFill>
          <a:blip r:embed="rId3">
            <a:alphaModFix/>
          </a:blip>
          <a:stretch>
            <a:fillRect/>
          </a:stretch>
        </p:blipFill>
        <p:spPr>
          <a:xfrm>
            <a:off x="475772" y="1345100"/>
            <a:ext cx="3858575" cy="2571749"/>
          </a:xfrm>
          <a:prstGeom prst="rect">
            <a:avLst/>
          </a:prstGeom>
          <a:noFill/>
          <a:ln>
            <a:noFill/>
          </a:ln>
        </p:spPr>
      </p:pic>
      <p:pic>
        <p:nvPicPr>
          <p:cNvPr id="703" name="Google Shape;703;p48"/>
          <p:cNvPicPr preferRelativeResize="0"/>
          <p:nvPr/>
        </p:nvPicPr>
        <p:blipFill>
          <a:blip r:embed="rId4">
            <a:alphaModFix/>
          </a:blip>
          <a:stretch>
            <a:fillRect/>
          </a:stretch>
        </p:blipFill>
        <p:spPr>
          <a:xfrm>
            <a:off x="4884422" y="1345100"/>
            <a:ext cx="3858575" cy="25717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fade">
                                      <p:cBhvr>
                                        <p:cTn id="7" dur="1000"/>
                                        <p:tgtEl>
                                          <p:spTgt spid="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7"/>
        <p:cNvGrpSpPr/>
        <p:nvPr/>
      </p:nvGrpSpPr>
      <p:grpSpPr>
        <a:xfrm>
          <a:off x="0" y="0"/>
          <a:ext cx="0" cy="0"/>
          <a:chOff x="0" y="0"/>
          <a:chExt cx="0" cy="0"/>
        </a:xfrm>
      </p:grpSpPr>
      <p:sp>
        <p:nvSpPr>
          <p:cNvPr id="708" name="Google Shape;708;p49"/>
          <p:cNvSpPr/>
          <p:nvPr/>
        </p:nvSpPr>
        <p:spPr>
          <a:xfrm>
            <a:off x="175" y="699750"/>
            <a:ext cx="9144000" cy="44439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9"/>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The Happiness Network</a:t>
            </a:r>
            <a:endParaRPr>
              <a:solidFill>
                <a:srgbClr val="EFEFEF"/>
              </a:solidFill>
              <a:latin typeface="Ubuntu"/>
              <a:ea typeface="Ubuntu"/>
              <a:cs typeface="Ubuntu"/>
              <a:sym typeface="Ubuntu"/>
            </a:endParaRPr>
          </a:p>
        </p:txBody>
      </p:sp>
      <p:pic>
        <p:nvPicPr>
          <p:cNvPr id="710" name="Google Shape;710;p49"/>
          <p:cNvPicPr preferRelativeResize="0"/>
          <p:nvPr/>
        </p:nvPicPr>
        <p:blipFill>
          <a:blip r:embed="rId3">
            <a:alphaModFix/>
          </a:blip>
          <a:stretch>
            <a:fillRect/>
          </a:stretch>
        </p:blipFill>
        <p:spPr>
          <a:xfrm>
            <a:off x="2943625" y="699750"/>
            <a:ext cx="3182259" cy="2147950"/>
          </a:xfrm>
          <a:prstGeom prst="rect">
            <a:avLst/>
          </a:prstGeom>
          <a:noFill/>
          <a:ln>
            <a:noFill/>
          </a:ln>
        </p:spPr>
      </p:pic>
      <p:pic>
        <p:nvPicPr>
          <p:cNvPr id="711" name="Google Shape;711;p49"/>
          <p:cNvPicPr preferRelativeResize="0"/>
          <p:nvPr/>
        </p:nvPicPr>
        <p:blipFill>
          <a:blip r:embed="rId4">
            <a:alphaModFix/>
          </a:blip>
          <a:stretch>
            <a:fillRect/>
          </a:stretch>
        </p:blipFill>
        <p:spPr>
          <a:xfrm>
            <a:off x="80325" y="699750"/>
            <a:ext cx="3182249" cy="2147950"/>
          </a:xfrm>
          <a:prstGeom prst="rect">
            <a:avLst/>
          </a:prstGeom>
          <a:noFill/>
          <a:ln>
            <a:noFill/>
          </a:ln>
        </p:spPr>
      </p:pic>
      <p:pic>
        <p:nvPicPr>
          <p:cNvPr id="712" name="Google Shape;712;p49"/>
          <p:cNvPicPr preferRelativeResize="0"/>
          <p:nvPr/>
        </p:nvPicPr>
        <p:blipFill>
          <a:blip r:embed="rId5">
            <a:alphaModFix/>
          </a:blip>
          <a:stretch>
            <a:fillRect/>
          </a:stretch>
        </p:blipFill>
        <p:spPr>
          <a:xfrm>
            <a:off x="5776500" y="699750"/>
            <a:ext cx="3182249" cy="2147950"/>
          </a:xfrm>
          <a:prstGeom prst="rect">
            <a:avLst/>
          </a:prstGeom>
          <a:noFill/>
          <a:ln>
            <a:noFill/>
          </a:ln>
        </p:spPr>
      </p:pic>
      <p:pic>
        <p:nvPicPr>
          <p:cNvPr id="713" name="Google Shape;713;p49"/>
          <p:cNvPicPr preferRelativeResize="0"/>
          <p:nvPr/>
        </p:nvPicPr>
        <p:blipFill>
          <a:blip r:embed="rId6">
            <a:alphaModFix/>
          </a:blip>
          <a:stretch>
            <a:fillRect/>
          </a:stretch>
        </p:blipFill>
        <p:spPr>
          <a:xfrm>
            <a:off x="1747177" y="767888"/>
            <a:ext cx="6216576" cy="4307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10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7"/>
        <p:cNvGrpSpPr/>
        <p:nvPr/>
      </p:nvGrpSpPr>
      <p:grpSpPr>
        <a:xfrm>
          <a:off x="0" y="0"/>
          <a:ext cx="0" cy="0"/>
          <a:chOff x="0" y="0"/>
          <a:chExt cx="0" cy="0"/>
        </a:xfrm>
      </p:grpSpPr>
      <p:sp>
        <p:nvSpPr>
          <p:cNvPr id="718" name="Google Shape;718;p50"/>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0"/>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Summary</a:t>
            </a:r>
            <a:endParaRPr>
              <a:solidFill>
                <a:srgbClr val="EFEFEF"/>
              </a:solidFill>
              <a:latin typeface="Ubuntu"/>
              <a:ea typeface="Ubuntu"/>
              <a:cs typeface="Ubuntu"/>
              <a:sym typeface="Ubuntu"/>
            </a:endParaRPr>
          </a:p>
        </p:txBody>
      </p:sp>
      <p:sp>
        <p:nvSpPr>
          <p:cNvPr id="720" name="Google Shape;720;p50"/>
          <p:cNvSpPr txBox="1"/>
          <p:nvPr/>
        </p:nvSpPr>
        <p:spPr>
          <a:xfrm>
            <a:off x="175" y="808425"/>
            <a:ext cx="5575500" cy="415500"/>
          </a:xfrm>
          <a:prstGeom prst="rect">
            <a:avLst/>
          </a:prstGeom>
          <a:noFill/>
          <a:ln>
            <a:noFill/>
          </a:ln>
        </p:spPr>
        <p:txBody>
          <a:bodyPr spcFirstLastPara="1" wrap="square" lIns="91425" tIns="91425" rIns="91425" bIns="91425" anchor="t" anchorCtr="0">
            <a:spAutoFit/>
          </a:bodyPr>
          <a:lstStyle/>
          <a:p>
            <a:pPr marL="457200" lvl="0" indent="-323850" algn="l" rtl="0">
              <a:lnSpc>
                <a:spcPct val="300000"/>
              </a:lnSpc>
              <a:spcBef>
                <a:spcPts val="0"/>
              </a:spcBef>
              <a:spcAft>
                <a:spcPts val="0"/>
              </a:spcAft>
              <a:buClr>
                <a:srgbClr val="434343"/>
              </a:buClr>
              <a:buSzPts val="1500"/>
              <a:buFont typeface="Ubuntu"/>
              <a:buAutoNum type="arabicPeriod"/>
            </a:pPr>
            <a:r>
              <a:rPr lang="sv" sz="1500">
                <a:solidFill>
                  <a:srgbClr val="434343"/>
                </a:solidFill>
                <a:latin typeface="Ubuntu"/>
                <a:ea typeface="Ubuntu"/>
                <a:cs typeface="Ubuntu"/>
                <a:sym typeface="Ubuntu"/>
              </a:rPr>
              <a:t>Exhibit cyclic dynamics where random agents do not.</a:t>
            </a:r>
            <a:endParaRPr sz="1500">
              <a:solidFill>
                <a:srgbClr val="434343"/>
              </a:solidFill>
              <a:latin typeface="Ubuntu"/>
              <a:ea typeface="Ubuntu"/>
              <a:cs typeface="Ubuntu"/>
              <a:sym typeface="Ubuntu"/>
            </a:endParaRPr>
          </a:p>
        </p:txBody>
      </p:sp>
      <p:sp>
        <p:nvSpPr>
          <p:cNvPr id="721" name="Google Shape;721;p50"/>
          <p:cNvSpPr txBox="1"/>
          <p:nvPr/>
        </p:nvSpPr>
        <p:spPr>
          <a:xfrm>
            <a:off x="96825" y="1525825"/>
            <a:ext cx="5575500" cy="415500"/>
          </a:xfrm>
          <a:prstGeom prst="rect">
            <a:avLst/>
          </a:prstGeom>
          <a:noFill/>
          <a:ln>
            <a:noFill/>
          </a:ln>
        </p:spPr>
        <p:txBody>
          <a:bodyPr spcFirstLastPara="1" wrap="square" lIns="91425" tIns="91425" rIns="91425" bIns="91425" anchor="t" anchorCtr="0">
            <a:spAutoFit/>
          </a:bodyPr>
          <a:lstStyle/>
          <a:p>
            <a:pPr marL="0" lvl="0" indent="0" algn="l" rtl="0">
              <a:lnSpc>
                <a:spcPct val="300000"/>
              </a:lnSpc>
              <a:spcBef>
                <a:spcPts val="0"/>
              </a:spcBef>
              <a:spcAft>
                <a:spcPts val="0"/>
              </a:spcAft>
              <a:buNone/>
            </a:pPr>
            <a:r>
              <a:rPr lang="sv" sz="1500" dirty="0">
                <a:solidFill>
                  <a:srgbClr val="434343"/>
                </a:solidFill>
                <a:latin typeface="Ubuntu"/>
                <a:ea typeface="Ubuntu"/>
                <a:cs typeface="Ubuntu"/>
                <a:sym typeface="Ubuntu"/>
              </a:rPr>
              <a:t>2.      Non linear parameter responses.</a:t>
            </a:r>
            <a:endParaRPr sz="1500" dirty="0">
              <a:solidFill>
                <a:srgbClr val="434343"/>
              </a:solidFill>
              <a:latin typeface="Ubuntu"/>
              <a:ea typeface="Ubuntu"/>
              <a:cs typeface="Ubuntu"/>
              <a:sym typeface="Ubuntu"/>
            </a:endParaRPr>
          </a:p>
        </p:txBody>
      </p:sp>
      <p:sp>
        <p:nvSpPr>
          <p:cNvPr id="722" name="Google Shape;722;p50"/>
          <p:cNvSpPr txBox="1"/>
          <p:nvPr/>
        </p:nvSpPr>
        <p:spPr>
          <a:xfrm>
            <a:off x="96825" y="2243225"/>
            <a:ext cx="5575500" cy="415500"/>
          </a:xfrm>
          <a:prstGeom prst="rect">
            <a:avLst/>
          </a:prstGeom>
          <a:noFill/>
          <a:ln>
            <a:noFill/>
          </a:ln>
        </p:spPr>
        <p:txBody>
          <a:bodyPr spcFirstLastPara="1" wrap="square" lIns="91425" tIns="91425" rIns="91425" bIns="91425" anchor="t" anchorCtr="0">
            <a:spAutoFit/>
          </a:bodyPr>
          <a:lstStyle/>
          <a:p>
            <a:pPr marL="0" lvl="0" indent="0" algn="l" rtl="0">
              <a:lnSpc>
                <a:spcPct val="300000"/>
              </a:lnSpc>
              <a:spcBef>
                <a:spcPts val="0"/>
              </a:spcBef>
              <a:spcAft>
                <a:spcPts val="0"/>
              </a:spcAft>
              <a:buNone/>
            </a:pPr>
            <a:r>
              <a:rPr lang="sv" sz="1500">
                <a:solidFill>
                  <a:srgbClr val="434343"/>
                </a:solidFill>
                <a:latin typeface="Ubuntu"/>
                <a:ea typeface="Ubuntu"/>
                <a:cs typeface="Ubuntu"/>
                <a:sym typeface="Ubuntu"/>
              </a:rPr>
              <a:t>3.      Experimenting with different physical configuration.</a:t>
            </a:r>
            <a:endParaRPr sz="1500">
              <a:solidFill>
                <a:srgbClr val="434343"/>
              </a:solidFill>
              <a:latin typeface="Ubuntu"/>
              <a:ea typeface="Ubuntu"/>
              <a:cs typeface="Ubuntu"/>
              <a:sym typeface="Ubuntu"/>
            </a:endParaRPr>
          </a:p>
        </p:txBody>
      </p:sp>
      <p:sp>
        <p:nvSpPr>
          <p:cNvPr id="723" name="Google Shape;723;p50"/>
          <p:cNvSpPr txBox="1"/>
          <p:nvPr/>
        </p:nvSpPr>
        <p:spPr>
          <a:xfrm>
            <a:off x="96825" y="2878850"/>
            <a:ext cx="5813750" cy="877133"/>
          </a:xfrm>
          <a:prstGeom prst="rect">
            <a:avLst/>
          </a:prstGeom>
          <a:noFill/>
          <a:ln>
            <a:noFill/>
          </a:ln>
        </p:spPr>
        <p:txBody>
          <a:bodyPr spcFirstLastPara="1" wrap="square" lIns="91425" tIns="91425" rIns="91425" bIns="91425" anchor="t" anchorCtr="0">
            <a:spAutoFit/>
          </a:bodyPr>
          <a:lstStyle/>
          <a:p>
            <a:pPr marL="0" lvl="0" indent="0" algn="l" rtl="0">
              <a:lnSpc>
                <a:spcPct val="300000"/>
              </a:lnSpc>
              <a:spcBef>
                <a:spcPts val="0"/>
              </a:spcBef>
              <a:spcAft>
                <a:spcPts val="0"/>
              </a:spcAft>
              <a:buNone/>
            </a:pPr>
            <a:r>
              <a:rPr lang="sv" sz="1500" dirty="0">
                <a:solidFill>
                  <a:srgbClr val="434343"/>
                </a:solidFill>
                <a:latin typeface="Ubuntu"/>
                <a:ea typeface="Ubuntu"/>
                <a:cs typeface="Ubuntu"/>
                <a:sym typeface="Ubuntu"/>
              </a:rPr>
              <a:t>4.      The Happiness network works, need further investigation.</a:t>
            </a:r>
            <a:endParaRPr sz="1500" dirty="0">
              <a:solidFill>
                <a:srgbClr val="434343"/>
              </a:solidFill>
              <a:latin typeface="Ubuntu"/>
              <a:ea typeface="Ubuntu"/>
              <a:cs typeface="Ubuntu"/>
              <a:sym typeface="Ubuntu"/>
            </a:endParaRPr>
          </a:p>
        </p:txBody>
      </p:sp>
      <p:sp>
        <p:nvSpPr>
          <p:cNvPr id="724" name="Google Shape;724;p50"/>
          <p:cNvSpPr txBox="1"/>
          <p:nvPr/>
        </p:nvSpPr>
        <p:spPr>
          <a:xfrm>
            <a:off x="96825" y="3678025"/>
            <a:ext cx="5717100" cy="877133"/>
          </a:xfrm>
          <a:prstGeom prst="rect">
            <a:avLst/>
          </a:prstGeom>
          <a:noFill/>
          <a:ln>
            <a:noFill/>
          </a:ln>
        </p:spPr>
        <p:txBody>
          <a:bodyPr spcFirstLastPara="1" wrap="square" lIns="91425" tIns="91425" rIns="91425" bIns="91425" anchor="t" anchorCtr="0">
            <a:spAutoFit/>
          </a:bodyPr>
          <a:lstStyle/>
          <a:p>
            <a:pPr marL="0" lvl="0" indent="0" algn="l" rtl="0">
              <a:lnSpc>
                <a:spcPct val="300000"/>
              </a:lnSpc>
              <a:spcBef>
                <a:spcPts val="0"/>
              </a:spcBef>
              <a:spcAft>
                <a:spcPts val="0"/>
              </a:spcAft>
              <a:buNone/>
            </a:pPr>
            <a:r>
              <a:rPr lang="sv" sz="1500" dirty="0">
                <a:solidFill>
                  <a:srgbClr val="434343"/>
                </a:solidFill>
                <a:latin typeface="Ubuntu"/>
                <a:ea typeface="Ubuntu"/>
                <a:cs typeface="Ubuntu"/>
                <a:sym typeface="Ubuntu"/>
              </a:rPr>
              <a:t>5.      Unity might be useful to create complex ecosystems.</a:t>
            </a:r>
            <a:endParaRPr dirty="0"/>
          </a:p>
        </p:txBody>
      </p:sp>
      <p:pic>
        <p:nvPicPr>
          <p:cNvPr id="725" name="Google Shape;725;p50"/>
          <p:cNvPicPr preferRelativeResize="0"/>
          <p:nvPr/>
        </p:nvPicPr>
        <p:blipFill>
          <a:blip r:embed="rId3">
            <a:alphaModFix/>
          </a:blip>
          <a:stretch>
            <a:fillRect/>
          </a:stretch>
        </p:blipFill>
        <p:spPr>
          <a:xfrm>
            <a:off x="5613200" y="103699"/>
            <a:ext cx="1001552" cy="1502674"/>
          </a:xfrm>
          <a:prstGeom prst="rect">
            <a:avLst/>
          </a:prstGeom>
          <a:noFill/>
          <a:ln>
            <a:noFill/>
          </a:ln>
        </p:spPr>
      </p:pic>
      <p:pic>
        <p:nvPicPr>
          <p:cNvPr id="726" name="Google Shape;726;p50"/>
          <p:cNvPicPr preferRelativeResize="0"/>
          <p:nvPr/>
        </p:nvPicPr>
        <p:blipFill>
          <a:blip r:embed="rId4">
            <a:alphaModFix/>
          </a:blip>
          <a:stretch>
            <a:fillRect/>
          </a:stretch>
        </p:blipFill>
        <p:spPr>
          <a:xfrm>
            <a:off x="5107452" y="1097549"/>
            <a:ext cx="1715574" cy="1096699"/>
          </a:xfrm>
          <a:prstGeom prst="rect">
            <a:avLst/>
          </a:prstGeom>
          <a:noFill/>
          <a:ln>
            <a:noFill/>
          </a:ln>
          <a:effectLst>
            <a:outerShdw blurRad="57150" dist="19050" dir="5400000" algn="bl" rotWithShape="0">
              <a:srgbClr val="000000">
                <a:alpha val="50000"/>
              </a:srgbClr>
            </a:outerShdw>
          </a:effectLst>
        </p:spPr>
      </p:pic>
      <p:sp>
        <p:nvSpPr>
          <p:cNvPr id="727" name="Google Shape;727;p50"/>
          <p:cNvSpPr txBox="1"/>
          <p:nvPr/>
        </p:nvSpPr>
        <p:spPr>
          <a:xfrm rot="1416967">
            <a:off x="5320417" y="1584256"/>
            <a:ext cx="1410859" cy="431142"/>
          </a:xfrm>
          <a:prstGeom prst="rect">
            <a:avLst/>
          </a:prstGeom>
          <a:solidFill>
            <a:srgbClr val="FFFFFF"/>
          </a:solidFill>
          <a:ln w="28575" cap="flat" cmpd="sng">
            <a:solidFill>
              <a:srgbClr val="85200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sv" sz="800" b="1">
                <a:solidFill>
                  <a:srgbClr val="990000"/>
                </a:solidFill>
                <a:latin typeface="Ubuntu"/>
                <a:ea typeface="Ubuntu"/>
                <a:cs typeface="Ubuntu"/>
                <a:sym typeface="Ubuntu"/>
              </a:rPr>
              <a:t>Functional response is nonlinear</a:t>
            </a:r>
            <a:endParaRPr sz="1000" b="1">
              <a:solidFill>
                <a:srgbClr val="990000"/>
              </a:solidFill>
              <a:latin typeface="Ubuntu"/>
              <a:ea typeface="Ubuntu"/>
              <a:cs typeface="Ubuntu"/>
              <a:sym typeface="Ubuntu"/>
            </a:endParaRPr>
          </a:p>
        </p:txBody>
      </p:sp>
      <p:pic>
        <p:nvPicPr>
          <p:cNvPr id="728" name="Google Shape;728;p50"/>
          <p:cNvPicPr preferRelativeResize="0"/>
          <p:nvPr/>
        </p:nvPicPr>
        <p:blipFill>
          <a:blip r:embed="rId5">
            <a:alphaModFix/>
          </a:blip>
          <a:stretch>
            <a:fillRect/>
          </a:stretch>
        </p:blipFill>
        <p:spPr>
          <a:xfrm>
            <a:off x="5813924" y="1744865"/>
            <a:ext cx="1583524" cy="1055421"/>
          </a:xfrm>
          <a:prstGeom prst="rect">
            <a:avLst/>
          </a:prstGeom>
          <a:noFill/>
          <a:ln>
            <a:noFill/>
          </a:ln>
        </p:spPr>
      </p:pic>
      <p:pic>
        <p:nvPicPr>
          <p:cNvPr id="729" name="Google Shape;729;p50"/>
          <p:cNvPicPr preferRelativeResize="0"/>
          <p:nvPr/>
        </p:nvPicPr>
        <p:blipFill>
          <a:blip r:embed="rId6">
            <a:alphaModFix/>
          </a:blip>
          <a:stretch>
            <a:fillRect/>
          </a:stretch>
        </p:blipFill>
        <p:spPr>
          <a:xfrm>
            <a:off x="5457614" y="2401240"/>
            <a:ext cx="1715574" cy="1157977"/>
          </a:xfrm>
          <a:prstGeom prst="rect">
            <a:avLst/>
          </a:prstGeom>
          <a:noFill/>
          <a:ln>
            <a:noFill/>
          </a:ln>
        </p:spPr>
      </p:pic>
      <p:pic>
        <p:nvPicPr>
          <p:cNvPr id="730" name="Google Shape;730;p50"/>
          <p:cNvPicPr preferRelativeResize="0"/>
          <p:nvPr/>
        </p:nvPicPr>
        <p:blipFill>
          <a:blip r:embed="rId7">
            <a:alphaModFix/>
          </a:blip>
          <a:stretch>
            <a:fillRect/>
          </a:stretch>
        </p:blipFill>
        <p:spPr>
          <a:xfrm>
            <a:off x="5613200" y="3440409"/>
            <a:ext cx="1583526" cy="8907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animEffect transition="in" filter="fade">
                                      <p:cBhvr>
                                        <p:cTn id="7" dur="1000"/>
                                        <p:tgtEl>
                                          <p:spTgt spid="720"/>
                                        </p:tgtEl>
                                      </p:cBhvr>
                                    </p:animEffect>
                                  </p:childTnLst>
                                </p:cTn>
                              </p:par>
                              <p:par>
                                <p:cTn id="8" presetID="10" presetClass="entr" presetSubtype="0" fill="hold" nodeType="withEffect">
                                  <p:stCondLst>
                                    <p:cond delay="0"/>
                                  </p:stCondLst>
                                  <p:childTnLst>
                                    <p:set>
                                      <p:cBhvr>
                                        <p:cTn id="9" dur="1" fill="hold">
                                          <p:stCondLst>
                                            <p:cond delay="0"/>
                                          </p:stCondLst>
                                        </p:cTn>
                                        <p:tgtEl>
                                          <p:spTgt spid="725"/>
                                        </p:tgtEl>
                                        <p:attrNameLst>
                                          <p:attrName>style.visibility</p:attrName>
                                        </p:attrNameLst>
                                      </p:cBhvr>
                                      <p:to>
                                        <p:strVal val="visible"/>
                                      </p:to>
                                    </p:set>
                                    <p:animEffect transition="in" filter="fade">
                                      <p:cBhvr>
                                        <p:cTn id="10" dur="1000"/>
                                        <p:tgtEl>
                                          <p:spTgt spid="7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21"/>
                                        </p:tgtEl>
                                        <p:attrNameLst>
                                          <p:attrName>style.visibility</p:attrName>
                                        </p:attrNameLst>
                                      </p:cBhvr>
                                      <p:to>
                                        <p:strVal val="visible"/>
                                      </p:to>
                                    </p:set>
                                    <p:animEffect transition="in" filter="fade">
                                      <p:cBhvr>
                                        <p:cTn id="15" dur="1000"/>
                                        <p:tgtEl>
                                          <p:spTgt spid="721"/>
                                        </p:tgtEl>
                                      </p:cBhvr>
                                    </p:animEffect>
                                  </p:childTnLst>
                                </p:cTn>
                              </p:par>
                              <p:par>
                                <p:cTn id="16" presetID="10" presetClass="entr" presetSubtype="0" fill="hold" nodeType="withEffect">
                                  <p:stCondLst>
                                    <p:cond delay="0"/>
                                  </p:stCondLst>
                                  <p:childTnLst>
                                    <p:set>
                                      <p:cBhvr>
                                        <p:cTn id="17" dur="1" fill="hold">
                                          <p:stCondLst>
                                            <p:cond delay="0"/>
                                          </p:stCondLst>
                                        </p:cTn>
                                        <p:tgtEl>
                                          <p:spTgt spid="727"/>
                                        </p:tgtEl>
                                        <p:attrNameLst>
                                          <p:attrName>style.visibility</p:attrName>
                                        </p:attrNameLst>
                                      </p:cBhvr>
                                      <p:to>
                                        <p:strVal val="visible"/>
                                      </p:to>
                                    </p:set>
                                    <p:animEffect transition="in" filter="fade">
                                      <p:cBhvr>
                                        <p:cTn id="18" dur="1000"/>
                                        <p:tgtEl>
                                          <p:spTgt spid="727"/>
                                        </p:tgtEl>
                                      </p:cBhvr>
                                    </p:animEffect>
                                  </p:childTnLst>
                                </p:cTn>
                              </p:par>
                              <p:par>
                                <p:cTn id="19" presetID="10" presetClass="entr" presetSubtype="0" fill="hold" nodeType="withEffect">
                                  <p:stCondLst>
                                    <p:cond delay="0"/>
                                  </p:stCondLst>
                                  <p:childTnLst>
                                    <p:set>
                                      <p:cBhvr>
                                        <p:cTn id="20" dur="1" fill="hold">
                                          <p:stCondLst>
                                            <p:cond delay="0"/>
                                          </p:stCondLst>
                                        </p:cTn>
                                        <p:tgtEl>
                                          <p:spTgt spid="726"/>
                                        </p:tgtEl>
                                        <p:attrNameLst>
                                          <p:attrName>style.visibility</p:attrName>
                                        </p:attrNameLst>
                                      </p:cBhvr>
                                      <p:to>
                                        <p:strVal val="visible"/>
                                      </p:to>
                                    </p:set>
                                    <p:animEffect transition="in" filter="fade">
                                      <p:cBhvr>
                                        <p:cTn id="21" dur="1000"/>
                                        <p:tgtEl>
                                          <p:spTgt spid="7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22"/>
                                        </p:tgtEl>
                                        <p:attrNameLst>
                                          <p:attrName>style.visibility</p:attrName>
                                        </p:attrNameLst>
                                      </p:cBhvr>
                                      <p:to>
                                        <p:strVal val="visible"/>
                                      </p:to>
                                    </p:set>
                                    <p:animEffect transition="in" filter="fade">
                                      <p:cBhvr>
                                        <p:cTn id="26" dur="1000"/>
                                        <p:tgtEl>
                                          <p:spTgt spid="722"/>
                                        </p:tgtEl>
                                      </p:cBhvr>
                                    </p:animEffect>
                                  </p:childTnLst>
                                </p:cTn>
                              </p:par>
                              <p:par>
                                <p:cTn id="27" presetID="10" presetClass="entr" presetSubtype="0" fill="hold" nodeType="withEffect">
                                  <p:stCondLst>
                                    <p:cond delay="0"/>
                                  </p:stCondLst>
                                  <p:childTnLst>
                                    <p:set>
                                      <p:cBhvr>
                                        <p:cTn id="28" dur="1" fill="hold">
                                          <p:stCondLst>
                                            <p:cond delay="0"/>
                                          </p:stCondLst>
                                        </p:cTn>
                                        <p:tgtEl>
                                          <p:spTgt spid="728"/>
                                        </p:tgtEl>
                                        <p:attrNameLst>
                                          <p:attrName>style.visibility</p:attrName>
                                        </p:attrNameLst>
                                      </p:cBhvr>
                                      <p:to>
                                        <p:strVal val="visible"/>
                                      </p:to>
                                    </p:set>
                                    <p:animEffect transition="in" filter="fade">
                                      <p:cBhvr>
                                        <p:cTn id="29" dur="1000"/>
                                        <p:tgtEl>
                                          <p:spTgt spid="7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23"/>
                                        </p:tgtEl>
                                        <p:attrNameLst>
                                          <p:attrName>style.visibility</p:attrName>
                                        </p:attrNameLst>
                                      </p:cBhvr>
                                      <p:to>
                                        <p:strVal val="visible"/>
                                      </p:to>
                                    </p:set>
                                    <p:animEffect transition="in" filter="fade">
                                      <p:cBhvr>
                                        <p:cTn id="34" dur="1000"/>
                                        <p:tgtEl>
                                          <p:spTgt spid="723"/>
                                        </p:tgtEl>
                                      </p:cBhvr>
                                    </p:animEffect>
                                  </p:childTnLst>
                                </p:cTn>
                              </p:par>
                              <p:par>
                                <p:cTn id="35" presetID="10" presetClass="entr" presetSubtype="0" fill="hold" nodeType="withEffect">
                                  <p:stCondLst>
                                    <p:cond delay="0"/>
                                  </p:stCondLst>
                                  <p:childTnLst>
                                    <p:set>
                                      <p:cBhvr>
                                        <p:cTn id="36" dur="1" fill="hold">
                                          <p:stCondLst>
                                            <p:cond delay="0"/>
                                          </p:stCondLst>
                                        </p:cTn>
                                        <p:tgtEl>
                                          <p:spTgt spid="729"/>
                                        </p:tgtEl>
                                        <p:attrNameLst>
                                          <p:attrName>style.visibility</p:attrName>
                                        </p:attrNameLst>
                                      </p:cBhvr>
                                      <p:to>
                                        <p:strVal val="visible"/>
                                      </p:to>
                                    </p:set>
                                    <p:animEffect transition="in" filter="fade">
                                      <p:cBhvr>
                                        <p:cTn id="37" dur="1000"/>
                                        <p:tgtEl>
                                          <p:spTgt spid="7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24"/>
                                        </p:tgtEl>
                                        <p:attrNameLst>
                                          <p:attrName>style.visibility</p:attrName>
                                        </p:attrNameLst>
                                      </p:cBhvr>
                                      <p:to>
                                        <p:strVal val="visible"/>
                                      </p:to>
                                    </p:set>
                                    <p:animEffect transition="in" filter="fade">
                                      <p:cBhvr>
                                        <p:cTn id="42" dur="1000"/>
                                        <p:tgtEl>
                                          <p:spTgt spid="724"/>
                                        </p:tgtEl>
                                      </p:cBhvr>
                                    </p:animEffect>
                                  </p:childTnLst>
                                </p:cTn>
                              </p:par>
                              <p:par>
                                <p:cTn id="43" presetID="10" presetClass="entr" presetSubtype="0" fill="hold" nodeType="withEffect">
                                  <p:stCondLst>
                                    <p:cond delay="0"/>
                                  </p:stCondLst>
                                  <p:childTnLst>
                                    <p:set>
                                      <p:cBhvr>
                                        <p:cTn id="44" dur="1" fill="hold">
                                          <p:stCondLst>
                                            <p:cond delay="0"/>
                                          </p:stCondLst>
                                        </p:cTn>
                                        <p:tgtEl>
                                          <p:spTgt spid="730"/>
                                        </p:tgtEl>
                                        <p:attrNameLst>
                                          <p:attrName>style.visibility</p:attrName>
                                        </p:attrNameLst>
                                      </p:cBhvr>
                                      <p:to>
                                        <p:strVal val="visible"/>
                                      </p:to>
                                    </p:set>
                                    <p:animEffect transition="in" filter="fade">
                                      <p:cBhvr>
                                        <p:cTn id="45" dur="1000"/>
                                        <p:tgtEl>
                                          <p:spTgt spid="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4"/>
        <p:cNvGrpSpPr/>
        <p:nvPr/>
      </p:nvGrpSpPr>
      <p:grpSpPr>
        <a:xfrm>
          <a:off x="0" y="0"/>
          <a:ext cx="0" cy="0"/>
          <a:chOff x="0" y="0"/>
          <a:chExt cx="0" cy="0"/>
        </a:xfrm>
      </p:grpSpPr>
      <p:sp>
        <p:nvSpPr>
          <p:cNvPr id="735" name="Google Shape;735;p51"/>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1"/>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Limitations</a:t>
            </a:r>
            <a:endParaRPr>
              <a:solidFill>
                <a:srgbClr val="EFEFEF"/>
              </a:solidFill>
              <a:latin typeface="Ubuntu"/>
              <a:ea typeface="Ubuntu"/>
              <a:cs typeface="Ubuntu"/>
              <a:sym typeface="Ubuntu"/>
            </a:endParaRPr>
          </a:p>
        </p:txBody>
      </p:sp>
      <p:sp>
        <p:nvSpPr>
          <p:cNvPr id="737" name="Google Shape;737;p51"/>
          <p:cNvSpPr txBox="1"/>
          <p:nvPr/>
        </p:nvSpPr>
        <p:spPr>
          <a:xfrm>
            <a:off x="-1" y="368875"/>
            <a:ext cx="9022887" cy="3647122"/>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Not straightforward how to compare the model with the simulation.</a:t>
            </a: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The amount of research of the LV model is huge. </a:t>
            </a: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Running the simulation in Unity makes the RL part possibly slow.</a:t>
            </a: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Could maximally run with 500 agents simultaneously in Unity.</a:t>
            </a: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Multi agent reinforcement learning, computationally demanding. Limited amount of data points.</a:t>
            </a: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Have only considered one happiness network configuration, it needs further exploration. </a:t>
            </a:r>
            <a:endParaRPr sz="1500" dirty="0">
              <a:solidFill>
                <a:srgbClr val="434343"/>
              </a:solidFill>
              <a:latin typeface="Ubuntu"/>
              <a:ea typeface="Ubuntu"/>
              <a:cs typeface="Ubuntu"/>
              <a:sym typeface="Ubuntu"/>
            </a:endParaRPr>
          </a:p>
          <a:p>
            <a:pPr marL="0" lvl="0" indent="0" algn="l" rtl="0">
              <a:spcBef>
                <a:spcPts val="0"/>
              </a:spcBef>
              <a:spcAft>
                <a:spcPts val="0"/>
              </a:spcAft>
              <a:buNone/>
            </a:pPr>
            <a:endParaRPr sz="1500" dirty="0">
              <a:solidFill>
                <a:srgbClr val="434343"/>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
                                            <p:txEl>
                                              <p:pRg st="1" end="1"/>
                                            </p:txEl>
                                          </p:spTgt>
                                        </p:tgtEl>
                                        <p:attrNameLst>
                                          <p:attrName>style.visibility</p:attrName>
                                        </p:attrNameLst>
                                      </p:cBhvr>
                                      <p:to>
                                        <p:strVal val="visible"/>
                                      </p:to>
                                    </p:set>
                                    <p:animEffect transition="in" filter="fade">
                                      <p:cBhvr>
                                        <p:cTn id="7" dur="1000"/>
                                        <p:tgtEl>
                                          <p:spTgt spid="7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7">
                                            <p:txEl>
                                              <p:pRg st="2" end="2"/>
                                            </p:txEl>
                                          </p:spTgt>
                                        </p:tgtEl>
                                        <p:attrNameLst>
                                          <p:attrName>style.visibility</p:attrName>
                                        </p:attrNameLst>
                                      </p:cBhvr>
                                      <p:to>
                                        <p:strVal val="visible"/>
                                      </p:to>
                                    </p:set>
                                    <p:animEffect transition="in" filter="fade">
                                      <p:cBhvr>
                                        <p:cTn id="12" dur="1000"/>
                                        <p:tgtEl>
                                          <p:spTgt spid="7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7">
                                            <p:txEl>
                                              <p:pRg st="3" end="3"/>
                                            </p:txEl>
                                          </p:spTgt>
                                        </p:tgtEl>
                                        <p:attrNameLst>
                                          <p:attrName>style.visibility</p:attrName>
                                        </p:attrNameLst>
                                      </p:cBhvr>
                                      <p:to>
                                        <p:strVal val="visible"/>
                                      </p:to>
                                    </p:set>
                                    <p:animEffect transition="in" filter="fade">
                                      <p:cBhvr>
                                        <p:cTn id="17" dur="1000"/>
                                        <p:tgtEl>
                                          <p:spTgt spid="73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7">
                                            <p:txEl>
                                              <p:pRg st="4" end="4"/>
                                            </p:txEl>
                                          </p:spTgt>
                                        </p:tgtEl>
                                        <p:attrNameLst>
                                          <p:attrName>style.visibility</p:attrName>
                                        </p:attrNameLst>
                                      </p:cBhvr>
                                      <p:to>
                                        <p:strVal val="visible"/>
                                      </p:to>
                                    </p:set>
                                    <p:animEffect transition="in" filter="fade">
                                      <p:cBhvr>
                                        <p:cTn id="22" dur="1000"/>
                                        <p:tgtEl>
                                          <p:spTgt spid="73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7">
                                            <p:txEl>
                                              <p:pRg st="5" end="5"/>
                                            </p:txEl>
                                          </p:spTgt>
                                        </p:tgtEl>
                                        <p:attrNameLst>
                                          <p:attrName>style.visibility</p:attrName>
                                        </p:attrNameLst>
                                      </p:cBhvr>
                                      <p:to>
                                        <p:strVal val="visible"/>
                                      </p:to>
                                    </p:set>
                                    <p:animEffect transition="in" filter="fade">
                                      <p:cBhvr>
                                        <p:cTn id="27" dur="1000"/>
                                        <p:tgtEl>
                                          <p:spTgt spid="73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7">
                                            <p:txEl>
                                              <p:pRg st="6" end="6"/>
                                            </p:txEl>
                                          </p:spTgt>
                                        </p:tgtEl>
                                        <p:attrNameLst>
                                          <p:attrName>style.visibility</p:attrName>
                                        </p:attrNameLst>
                                      </p:cBhvr>
                                      <p:to>
                                        <p:strVal val="visible"/>
                                      </p:to>
                                    </p:set>
                                    <p:animEffect transition="in" filter="fade">
                                      <p:cBhvr>
                                        <p:cTn id="32" dur="1000"/>
                                        <p:tgtEl>
                                          <p:spTgt spid="7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7"/>
        <p:cNvGrpSpPr/>
        <p:nvPr/>
      </p:nvGrpSpPr>
      <p:grpSpPr>
        <a:xfrm>
          <a:off x="0" y="0"/>
          <a:ext cx="0" cy="0"/>
          <a:chOff x="0" y="0"/>
          <a:chExt cx="0" cy="0"/>
        </a:xfrm>
      </p:grpSpPr>
      <p:sp>
        <p:nvSpPr>
          <p:cNvPr id="78" name="Google Shape;78;p16"/>
          <p:cNvSpPr/>
          <p:nvPr/>
        </p:nvSpPr>
        <p:spPr>
          <a:xfrm>
            <a:off x="0" y="710119"/>
            <a:ext cx="9144000" cy="4443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txBox="1">
            <a:spLocks noGrp="1"/>
          </p:cNvSpPr>
          <p:nvPr>
            <p:ph type="title"/>
          </p:nvPr>
        </p:nvSpPr>
        <p:spPr>
          <a:xfrm>
            <a:off x="118250" y="87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The Lotka Volterra three-species predator-prey equations</a:t>
            </a:r>
            <a:endParaRPr>
              <a:solidFill>
                <a:srgbClr val="EFEFEF"/>
              </a:solidFill>
              <a:latin typeface="Ubuntu"/>
              <a:ea typeface="Ubuntu"/>
              <a:cs typeface="Ubuntu"/>
              <a:sym typeface="Ubuntu"/>
            </a:endParaRPr>
          </a:p>
        </p:txBody>
      </p:sp>
      <p:sp>
        <p:nvSpPr>
          <p:cNvPr id="80" name="Google Shape;80;p16"/>
          <p:cNvSpPr/>
          <p:nvPr/>
        </p:nvSpPr>
        <p:spPr>
          <a:xfrm>
            <a:off x="9144175" y="5126675"/>
            <a:ext cx="714300" cy="71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6"/>
          <p:cNvPicPr preferRelativeResize="0"/>
          <p:nvPr/>
        </p:nvPicPr>
        <p:blipFill>
          <a:blip r:embed="rId3">
            <a:alphaModFix/>
          </a:blip>
          <a:stretch>
            <a:fillRect/>
          </a:stretch>
        </p:blipFill>
        <p:spPr>
          <a:xfrm>
            <a:off x="2240675" y="1267800"/>
            <a:ext cx="4662650" cy="3307574"/>
          </a:xfrm>
          <a:prstGeom prst="rect">
            <a:avLst/>
          </a:prstGeom>
          <a:noFill/>
          <a:ln>
            <a:noFill/>
          </a:ln>
        </p:spPr>
      </p:pic>
      <p:sp>
        <p:nvSpPr>
          <p:cNvPr id="6" name="Google Shape;318;p27">
            <a:extLst>
              <a:ext uri="{FF2B5EF4-FFF2-40B4-BE49-F238E27FC236}">
                <a16:creationId xmlns:a16="http://schemas.microsoft.com/office/drawing/2014/main" id="{8B3957E3-5057-4070-A66E-2F639B2255A8}"/>
              </a:ext>
            </a:extLst>
          </p:cNvPr>
          <p:cNvSpPr txBox="1"/>
          <p:nvPr/>
        </p:nvSpPr>
        <p:spPr>
          <a:xfrm>
            <a:off x="855052" y="1451930"/>
            <a:ext cx="185181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000" b="1" dirty="0">
                <a:latin typeface="Ubuntu"/>
                <a:ea typeface="Ubuntu"/>
                <a:cs typeface="Ubuntu"/>
                <a:sym typeface="Ubuntu"/>
              </a:rPr>
              <a:t>grass</a:t>
            </a:r>
            <a:endParaRPr sz="2200" b="1" dirty="0">
              <a:latin typeface="Ubuntu"/>
              <a:ea typeface="Ubuntu"/>
              <a:cs typeface="Ubuntu"/>
              <a:sym typeface="Ubuntu"/>
            </a:endParaRPr>
          </a:p>
        </p:txBody>
      </p:sp>
      <p:sp>
        <p:nvSpPr>
          <p:cNvPr id="7" name="Google Shape;318;p27">
            <a:extLst>
              <a:ext uri="{FF2B5EF4-FFF2-40B4-BE49-F238E27FC236}">
                <a16:creationId xmlns:a16="http://schemas.microsoft.com/office/drawing/2014/main" id="{2D131BBD-5DE3-4DAA-8AFF-288E6886DF10}"/>
              </a:ext>
            </a:extLst>
          </p:cNvPr>
          <p:cNvSpPr txBox="1"/>
          <p:nvPr/>
        </p:nvSpPr>
        <p:spPr>
          <a:xfrm>
            <a:off x="855052" y="2647794"/>
            <a:ext cx="185181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000" b="1" dirty="0">
                <a:latin typeface="Ubuntu"/>
                <a:ea typeface="Ubuntu"/>
                <a:cs typeface="Ubuntu"/>
                <a:sym typeface="Ubuntu"/>
              </a:rPr>
              <a:t>deer</a:t>
            </a:r>
            <a:endParaRPr sz="2200" b="1" dirty="0">
              <a:latin typeface="Ubuntu"/>
              <a:ea typeface="Ubuntu"/>
              <a:cs typeface="Ubuntu"/>
              <a:sym typeface="Ubuntu"/>
            </a:endParaRPr>
          </a:p>
        </p:txBody>
      </p:sp>
      <p:sp>
        <p:nvSpPr>
          <p:cNvPr id="8" name="Google Shape;318;p27">
            <a:extLst>
              <a:ext uri="{FF2B5EF4-FFF2-40B4-BE49-F238E27FC236}">
                <a16:creationId xmlns:a16="http://schemas.microsoft.com/office/drawing/2014/main" id="{D48ECFB9-F35B-46B5-ADA5-7F698DF4C432}"/>
              </a:ext>
            </a:extLst>
          </p:cNvPr>
          <p:cNvSpPr txBox="1"/>
          <p:nvPr/>
        </p:nvSpPr>
        <p:spPr>
          <a:xfrm>
            <a:off x="898451" y="3697887"/>
            <a:ext cx="185181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000" b="1" dirty="0">
                <a:latin typeface="Ubuntu"/>
                <a:ea typeface="Ubuntu"/>
                <a:cs typeface="Ubuntu"/>
                <a:sym typeface="Ubuntu"/>
              </a:rPr>
              <a:t>wolves</a:t>
            </a:r>
            <a:endParaRPr sz="2200" b="1" dirty="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1"/>
        <p:cNvGrpSpPr/>
        <p:nvPr/>
      </p:nvGrpSpPr>
      <p:grpSpPr>
        <a:xfrm>
          <a:off x="0" y="0"/>
          <a:ext cx="0" cy="0"/>
          <a:chOff x="0" y="0"/>
          <a:chExt cx="0" cy="0"/>
        </a:xfrm>
      </p:grpSpPr>
      <p:sp>
        <p:nvSpPr>
          <p:cNvPr id="742" name="Google Shape;742;p52"/>
          <p:cNvSpPr/>
          <p:nvPr/>
        </p:nvSpPr>
        <p:spPr>
          <a:xfrm>
            <a:off x="175" y="69975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2"/>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Future work</a:t>
            </a:r>
            <a:endParaRPr>
              <a:solidFill>
                <a:srgbClr val="EFEFEF"/>
              </a:solidFill>
              <a:latin typeface="Ubuntu"/>
              <a:ea typeface="Ubuntu"/>
              <a:cs typeface="Ubuntu"/>
              <a:sym typeface="Ubuntu"/>
            </a:endParaRPr>
          </a:p>
        </p:txBody>
      </p:sp>
      <p:sp>
        <p:nvSpPr>
          <p:cNvPr id="744" name="Google Shape;744;p52"/>
          <p:cNvSpPr txBox="1"/>
          <p:nvPr/>
        </p:nvSpPr>
        <p:spPr>
          <a:xfrm>
            <a:off x="175" y="808425"/>
            <a:ext cx="8598300" cy="2492960"/>
          </a:xfrm>
          <a:prstGeom prst="rect">
            <a:avLst/>
          </a:prstGeom>
          <a:noFill/>
          <a:ln>
            <a:noFill/>
          </a:ln>
        </p:spPr>
        <p:txBody>
          <a:bodyPr spcFirstLastPara="1" wrap="square" lIns="91425" tIns="91425" rIns="91425" bIns="91425" anchor="t" anchorCtr="0">
            <a:spAutoFit/>
          </a:bodyPr>
          <a:lstStyle/>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Increase realism. Terrain, homeostatic variables, reproduction, etc.</a:t>
            </a: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Happiness Network can be improved. (Topic of ongoing thesis)</a:t>
            </a: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Exploring the RL-part. Parameters, other algorithms and methods.</a:t>
            </a: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Compare with more sophisticated models.</a:t>
            </a:r>
            <a:endParaRPr sz="1500" dirty="0">
              <a:solidFill>
                <a:srgbClr val="434343"/>
              </a:solidFill>
              <a:latin typeface="Ubuntu"/>
              <a:ea typeface="Ubuntu"/>
              <a:cs typeface="Ubuntu"/>
              <a:sym typeface="Ubuntu"/>
            </a:endParaRPr>
          </a:p>
          <a:p>
            <a:pPr marL="457200" lvl="0" indent="-323850" algn="l" rtl="0">
              <a:lnSpc>
                <a:spcPct val="200000"/>
              </a:lnSpc>
              <a:spcBef>
                <a:spcPts val="0"/>
              </a:spcBef>
              <a:spcAft>
                <a:spcPts val="0"/>
              </a:spcAft>
              <a:buClr>
                <a:srgbClr val="434343"/>
              </a:buClr>
              <a:buSzPts val="1500"/>
              <a:buFont typeface="Ubuntu"/>
              <a:buAutoNum type="arabicPeriod"/>
            </a:pPr>
            <a:r>
              <a:rPr lang="sv" sz="1500" dirty="0">
                <a:solidFill>
                  <a:srgbClr val="434343"/>
                </a:solidFill>
                <a:latin typeface="Ubuntu"/>
                <a:ea typeface="Ubuntu"/>
                <a:cs typeface="Ubuntu"/>
                <a:sym typeface="Ubuntu"/>
              </a:rPr>
              <a:t>Different types of ecosystems.</a:t>
            </a:r>
            <a:endParaRPr sz="1500" dirty="0">
              <a:solidFill>
                <a:srgbClr val="434343"/>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4">
                                            <p:txEl>
                                              <p:pRg st="0" end="0"/>
                                            </p:txEl>
                                          </p:spTgt>
                                        </p:tgtEl>
                                        <p:attrNameLst>
                                          <p:attrName>style.visibility</p:attrName>
                                        </p:attrNameLst>
                                      </p:cBhvr>
                                      <p:to>
                                        <p:strVal val="visible"/>
                                      </p:to>
                                    </p:set>
                                    <p:animEffect transition="in" filter="fade">
                                      <p:cBhvr>
                                        <p:cTn id="7" dur="1000"/>
                                        <p:tgtEl>
                                          <p:spTgt spid="7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4">
                                            <p:txEl>
                                              <p:pRg st="1" end="1"/>
                                            </p:txEl>
                                          </p:spTgt>
                                        </p:tgtEl>
                                        <p:attrNameLst>
                                          <p:attrName>style.visibility</p:attrName>
                                        </p:attrNameLst>
                                      </p:cBhvr>
                                      <p:to>
                                        <p:strVal val="visible"/>
                                      </p:to>
                                    </p:set>
                                    <p:animEffect transition="in" filter="fade">
                                      <p:cBhvr>
                                        <p:cTn id="12" dur="1000"/>
                                        <p:tgtEl>
                                          <p:spTgt spid="7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4">
                                            <p:txEl>
                                              <p:pRg st="2" end="2"/>
                                            </p:txEl>
                                          </p:spTgt>
                                        </p:tgtEl>
                                        <p:attrNameLst>
                                          <p:attrName>style.visibility</p:attrName>
                                        </p:attrNameLst>
                                      </p:cBhvr>
                                      <p:to>
                                        <p:strVal val="visible"/>
                                      </p:to>
                                    </p:set>
                                    <p:animEffect transition="in" filter="fade">
                                      <p:cBhvr>
                                        <p:cTn id="17" dur="1000"/>
                                        <p:tgtEl>
                                          <p:spTgt spid="7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4">
                                            <p:txEl>
                                              <p:pRg st="3" end="3"/>
                                            </p:txEl>
                                          </p:spTgt>
                                        </p:tgtEl>
                                        <p:attrNameLst>
                                          <p:attrName>style.visibility</p:attrName>
                                        </p:attrNameLst>
                                      </p:cBhvr>
                                      <p:to>
                                        <p:strVal val="visible"/>
                                      </p:to>
                                    </p:set>
                                    <p:animEffect transition="in" filter="fade">
                                      <p:cBhvr>
                                        <p:cTn id="22" dur="1000"/>
                                        <p:tgtEl>
                                          <p:spTgt spid="7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4">
                                            <p:txEl>
                                              <p:pRg st="4" end="4"/>
                                            </p:txEl>
                                          </p:spTgt>
                                        </p:tgtEl>
                                        <p:attrNameLst>
                                          <p:attrName>style.visibility</p:attrName>
                                        </p:attrNameLst>
                                      </p:cBhvr>
                                      <p:to>
                                        <p:strVal val="visible"/>
                                      </p:to>
                                    </p:set>
                                    <p:animEffect transition="in" filter="fade">
                                      <p:cBhvr>
                                        <p:cTn id="27" dur="1000"/>
                                        <p:tgtEl>
                                          <p:spTgt spid="7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8"/>
        <p:cNvGrpSpPr/>
        <p:nvPr/>
      </p:nvGrpSpPr>
      <p:grpSpPr>
        <a:xfrm>
          <a:off x="0" y="0"/>
          <a:ext cx="0" cy="0"/>
          <a:chOff x="0" y="0"/>
          <a:chExt cx="0" cy="0"/>
        </a:xfrm>
      </p:grpSpPr>
      <p:sp>
        <p:nvSpPr>
          <p:cNvPr id="749" name="Google Shape;749;p53"/>
          <p:cNvSpPr/>
          <p:nvPr/>
        </p:nvSpPr>
        <p:spPr>
          <a:xfrm>
            <a:off x="175" y="699750"/>
            <a:ext cx="9144000" cy="44439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3"/>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Questions</a:t>
            </a:r>
            <a:endParaRPr>
              <a:solidFill>
                <a:srgbClr val="EFEFEF"/>
              </a:solidFill>
              <a:latin typeface="Ubuntu"/>
              <a:ea typeface="Ubuntu"/>
              <a:cs typeface="Ubuntu"/>
              <a:sym typeface="Ubuntu"/>
            </a:endParaRPr>
          </a:p>
        </p:txBody>
      </p:sp>
      <p:pic>
        <p:nvPicPr>
          <p:cNvPr id="751" name="Google Shape;751;p53"/>
          <p:cNvPicPr preferRelativeResize="0"/>
          <p:nvPr/>
        </p:nvPicPr>
        <p:blipFill>
          <a:blip r:embed="rId3">
            <a:alphaModFix/>
          </a:blip>
          <a:stretch>
            <a:fillRect/>
          </a:stretch>
        </p:blipFill>
        <p:spPr>
          <a:xfrm>
            <a:off x="3352800" y="1352550"/>
            <a:ext cx="2438400" cy="2438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
        <p:cNvGrpSpPr/>
        <p:nvPr/>
      </p:nvGrpSpPr>
      <p:grpSpPr>
        <a:xfrm>
          <a:off x="0" y="0"/>
          <a:ext cx="0" cy="0"/>
          <a:chOff x="0" y="0"/>
          <a:chExt cx="0" cy="0"/>
        </a:xfrm>
      </p:grpSpPr>
      <p:sp>
        <p:nvSpPr>
          <p:cNvPr id="88" name="Google Shape;88;p17"/>
          <p:cNvSpPr/>
          <p:nvPr/>
        </p:nvSpPr>
        <p:spPr>
          <a:xfrm>
            <a:off x="0" y="699775"/>
            <a:ext cx="9144000" cy="4443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txBox="1">
            <a:spLocks noGrp="1"/>
          </p:cNvSpPr>
          <p:nvPr>
            <p:ph type="title"/>
          </p:nvPr>
        </p:nvSpPr>
        <p:spPr>
          <a:xfrm>
            <a:off x="118250" y="87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The Lotka Volterra three-species predator-prey equations</a:t>
            </a:r>
            <a:endParaRPr>
              <a:solidFill>
                <a:srgbClr val="EFEFEF"/>
              </a:solidFill>
              <a:latin typeface="Ubuntu"/>
              <a:ea typeface="Ubuntu"/>
              <a:cs typeface="Ubuntu"/>
              <a:sym typeface="Ubuntu"/>
            </a:endParaRPr>
          </a:p>
        </p:txBody>
      </p:sp>
      <p:sp>
        <p:nvSpPr>
          <p:cNvPr id="90" name="Google Shape;90;p17"/>
          <p:cNvSpPr/>
          <p:nvPr/>
        </p:nvSpPr>
        <p:spPr>
          <a:xfrm>
            <a:off x="9144175" y="5126675"/>
            <a:ext cx="714300" cy="71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17"/>
          <p:cNvPicPr preferRelativeResize="0"/>
          <p:nvPr/>
        </p:nvPicPr>
        <p:blipFill>
          <a:blip r:embed="rId3">
            <a:alphaModFix/>
          </a:blip>
          <a:stretch>
            <a:fillRect/>
          </a:stretch>
        </p:blipFill>
        <p:spPr>
          <a:xfrm>
            <a:off x="4572000" y="1670050"/>
            <a:ext cx="4284524" cy="2039900"/>
          </a:xfrm>
          <a:prstGeom prst="rect">
            <a:avLst/>
          </a:prstGeom>
          <a:noFill/>
          <a:ln>
            <a:noFill/>
          </a:ln>
        </p:spPr>
      </p:pic>
      <p:pic>
        <p:nvPicPr>
          <p:cNvPr id="92" name="Google Shape;92;p17"/>
          <p:cNvPicPr preferRelativeResize="0"/>
          <p:nvPr/>
        </p:nvPicPr>
        <p:blipFill>
          <a:blip r:embed="rId4">
            <a:alphaModFix/>
          </a:blip>
          <a:stretch>
            <a:fillRect/>
          </a:stretch>
        </p:blipFill>
        <p:spPr>
          <a:xfrm>
            <a:off x="164325" y="1161037"/>
            <a:ext cx="4588027" cy="3057924"/>
          </a:xfrm>
          <a:prstGeom prst="rect">
            <a:avLst/>
          </a:prstGeom>
          <a:noFill/>
          <a:ln>
            <a:noFill/>
          </a:ln>
        </p:spPr>
      </p:pic>
      <p:sp>
        <p:nvSpPr>
          <p:cNvPr id="8" name="TextBox 7">
            <a:extLst>
              <a:ext uri="{FF2B5EF4-FFF2-40B4-BE49-F238E27FC236}">
                <a16:creationId xmlns:a16="http://schemas.microsoft.com/office/drawing/2014/main" id="{42881351-2FD7-4889-8464-A4EB229BCF65}"/>
              </a:ext>
            </a:extLst>
          </p:cNvPr>
          <p:cNvSpPr txBox="1"/>
          <p:nvPr/>
        </p:nvSpPr>
        <p:spPr>
          <a:xfrm>
            <a:off x="7124447" y="3656678"/>
            <a:ext cx="4935338" cy="307777"/>
          </a:xfrm>
          <a:prstGeom prst="rect">
            <a:avLst/>
          </a:prstGeom>
          <a:noFill/>
        </p:spPr>
        <p:txBody>
          <a:bodyPr wrap="square">
            <a:spAutoFit/>
          </a:bodyPr>
          <a:lstStyle/>
          <a:p>
            <a:r>
              <a:rPr lang="en-GB" b="0" i="0" dirty="0">
                <a:solidFill>
                  <a:srgbClr val="000000"/>
                </a:solidFill>
                <a:effectLst/>
                <a:latin typeface="Ubuntu" panose="020B0604020202020204" charset="0"/>
              </a:rPr>
              <a:t> (MacLuluch, 1937)</a:t>
            </a:r>
            <a:endParaRPr lang="en-SE" dirty="0">
              <a:latin typeface="Ubuntu" panose="020B060402020202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
        <p:cNvGrpSpPr/>
        <p:nvPr/>
      </p:nvGrpSpPr>
      <p:grpSpPr>
        <a:xfrm>
          <a:off x="0" y="0"/>
          <a:ext cx="0" cy="0"/>
          <a:chOff x="0" y="0"/>
          <a:chExt cx="0" cy="0"/>
        </a:xfrm>
      </p:grpSpPr>
      <p:sp>
        <p:nvSpPr>
          <p:cNvPr id="97" name="Google Shape;97;p18"/>
          <p:cNvSpPr/>
          <p:nvPr/>
        </p:nvSpPr>
        <p:spPr>
          <a:xfrm>
            <a:off x="0" y="713225"/>
            <a:ext cx="9144000" cy="44304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a:off x="3028321" y="3071775"/>
            <a:ext cx="3160500" cy="20547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6161204" y="3071775"/>
            <a:ext cx="2982900" cy="20547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txBox="1">
            <a:spLocks noGrp="1"/>
          </p:cNvSpPr>
          <p:nvPr>
            <p:ph type="title"/>
          </p:nvPr>
        </p:nvSpPr>
        <p:spPr>
          <a:xfrm>
            <a:off x="118250" y="87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The Lotka Volterra three-species predator-prey equations</a:t>
            </a:r>
            <a:endParaRPr>
              <a:solidFill>
                <a:srgbClr val="EFEFEF"/>
              </a:solidFill>
              <a:latin typeface="Ubuntu"/>
              <a:ea typeface="Ubuntu"/>
              <a:cs typeface="Ubuntu"/>
              <a:sym typeface="Ubuntu"/>
            </a:endParaRPr>
          </a:p>
        </p:txBody>
      </p:sp>
      <p:sp>
        <p:nvSpPr>
          <p:cNvPr id="101" name="Google Shape;101;p18"/>
          <p:cNvSpPr/>
          <p:nvPr/>
        </p:nvSpPr>
        <p:spPr>
          <a:xfrm>
            <a:off x="9144175" y="5126675"/>
            <a:ext cx="714300" cy="71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txBox="1"/>
          <p:nvPr/>
        </p:nvSpPr>
        <p:spPr>
          <a:xfrm>
            <a:off x="118250" y="3166950"/>
            <a:ext cx="27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Ubuntu"/>
              <a:ea typeface="Ubuntu"/>
              <a:cs typeface="Ubuntu"/>
              <a:sym typeface="Ubuntu"/>
            </a:endParaRPr>
          </a:p>
        </p:txBody>
      </p:sp>
      <p:pic>
        <p:nvPicPr>
          <p:cNvPr id="103" name="Google Shape;103;p18"/>
          <p:cNvPicPr preferRelativeResize="0"/>
          <p:nvPr/>
        </p:nvPicPr>
        <p:blipFill>
          <a:blip r:embed="rId3">
            <a:alphaModFix/>
          </a:blip>
          <a:stretch>
            <a:fillRect/>
          </a:stretch>
        </p:blipFill>
        <p:spPr>
          <a:xfrm>
            <a:off x="2322450" y="713225"/>
            <a:ext cx="4662650" cy="3307574"/>
          </a:xfrm>
          <a:prstGeom prst="rect">
            <a:avLst/>
          </a:prstGeom>
          <a:noFill/>
          <a:ln>
            <a:noFill/>
          </a:ln>
        </p:spPr>
      </p:pic>
      <p:sp>
        <p:nvSpPr>
          <p:cNvPr id="104" name="Google Shape;104;p18"/>
          <p:cNvSpPr txBox="1"/>
          <p:nvPr/>
        </p:nvSpPr>
        <p:spPr>
          <a:xfrm>
            <a:off x="3094200" y="3166950"/>
            <a:ext cx="2955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Numerical response </a:t>
            </a:r>
            <a:endParaRPr sz="1200" b="1">
              <a:latin typeface="Ubuntu"/>
              <a:ea typeface="Ubuntu"/>
              <a:cs typeface="Ubuntu"/>
              <a:sym typeface="Ubuntu"/>
            </a:endParaRPr>
          </a:p>
        </p:txBody>
      </p:sp>
      <p:sp>
        <p:nvSpPr>
          <p:cNvPr id="105" name="Google Shape;105;p18"/>
          <p:cNvSpPr txBox="1"/>
          <p:nvPr/>
        </p:nvSpPr>
        <p:spPr>
          <a:xfrm>
            <a:off x="6174850" y="3154175"/>
            <a:ext cx="2955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Functional response</a:t>
            </a:r>
            <a:endParaRPr sz="1200" b="1">
              <a:latin typeface="Ubuntu"/>
              <a:ea typeface="Ubuntu"/>
              <a:cs typeface="Ubuntu"/>
              <a:sym typeface="Ubuntu"/>
            </a:endParaRPr>
          </a:p>
        </p:txBody>
      </p:sp>
      <p:pic>
        <p:nvPicPr>
          <p:cNvPr id="106" name="Google Shape;106;p18"/>
          <p:cNvPicPr preferRelativeResize="0"/>
          <p:nvPr/>
        </p:nvPicPr>
        <p:blipFill>
          <a:blip r:embed="rId4">
            <a:alphaModFix/>
          </a:blip>
          <a:stretch>
            <a:fillRect/>
          </a:stretch>
        </p:blipFill>
        <p:spPr>
          <a:xfrm>
            <a:off x="1341426" y="1047575"/>
            <a:ext cx="5870098" cy="1356100"/>
          </a:xfrm>
          <a:prstGeom prst="rect">
            <a:avLst/>
          </a:prstGeom>
          <a:noFill/>
          <a:ln>
            <a:noFill/>
          </a:ln>
        </p:spPr>
      </p:pic>
      <p:cxnSp>
        <p:nvCxnSpPr>
          <p:cNvPr id="107" name="Google Shape;107;p18"/>
          <p:cNvCxnSpPr>
            <a:stCxn id="98" idx="0"/>
          </p:cNvCxnSpPr>
          <p:nvPr/>
        </p:nvCxnSpPr>
        <p:spPr>
          <a:xfrm rot="10800000" flipH="1">
            <a:off x="4608571" y="2047875"/>
            <a:ext cx="549300" cy="1023900"/>
          </a:xfrm>
          <a:prstGeom prst="straightConnector1">
            <a:avLst/>
          </a:prstGeom>
          <a:noFill/>
          <a:ln w="9525" cap="flat" cmpd="sng">
            <a:solidFill>
              <a:schemeClr val="dk2"/>
            </a:solidFill>
            <a:prstDash val="solid"/>
            <a:round/>
            <a:headEnd type="none" w="med" len="med"/>
            <a:tailEnd type="none" w="med" len="med"/>
          </a:ln>
        </p:spPr>
      </p:cxnSp>
      <p:cxnSp>
        <p:nvCxnSpPr>
          <p:cNvPr id="108" name="Google Shape;108;p18"/>
          <p:cNvCxnSpPr>
            <a:stCxn id="99" idx="0"/>
          </p:cNvCxnSpPr>
          <p:nvPr/>
        </p:nvCxnSpPr>
        <p:spPr>
          <a:xfrm rot="10800000">
            <a:off x="6761954" y="2146575"/>
            <a:ext cx="890700" cy="925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3"/>
                                        </p:tgtEl>
                                      </p:cBhvr>
                                    </p:animEffect>
                                    <p:set>
                                      <p:cBhvr>
                                        <p:cTn id="7" dur="1" fill="hold">
                                          <p:stCondLst>
                                            <p:cond delay="1000"/>
                                          </p:stCondLst>
                                        </p:cTn>
                                        <p:tgtEl>
                                          <p:spTgt spid="10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10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childTnLst>
                                </p:cTn>
                              </p:par>
                              <p:par>
                                <p:cTn id="18" presetID="10"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fade">
                                      <p:cBhvr>
                                        <p:cTn id="20" dur="1000"/>
                                        <p:tgtEl>
                                          <p:spTgt spid="104"/>
                                        </p:tgtEl>
                                      </p:cBhvr>
                                    </p:animEffect>
                                  </p:childTnLst>
                                </p:cTn>
                              </p:par>
                              <p:par>
                                <p:cTn id="21" presetID="10" presetClass="entr" presetSubtype="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1000"/>
                                        <p:tgtEl>
                                          <p:spTgt spid="105"/>
                                        </p:tgtEl>
                                      </p:cBhvr>
                                    </p:animEffect>
                                  </p:childTnLst>
                                </p:cTn>
                              </p:par>
                              <p:par>
                                <p:cTn id="24" presetID="10" presetClass="entr" presetSubtype="0" fill="hold"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1000"/>
                                        <p:tgtEl>
                                          <p:spTgt spid="107"/>
                                        </p:tgtEl>
                                      </p:cBhvr>
                                    </p:animEffect>
                                  </p:childTnLst>
                                </p:cTn>
                              </p:par>
                              <p:par>
                                <p:cTn id="27" presetID="10" presetClass="entr" presetSubtype="0" fill="hold" nodeType="with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1000"/>
                                        <p:tgtEl>
                                          <p:spTgt spid="108"/>
                                        </p:tgtEl>
                                      </p:cBhvr>
                                    </p:animEffect>
                                  </p:childTnLst>
                                </p:cTn>
                              </p:par>
                              <p:par>
                                <p:cTn id="30" presetID="10" presetClass="entr" presetSubtype="0" fill="hold"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170575" y="59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chemeClr val="lt2"/>
                </a:solidFill>
                <a:latin typeface="Ubuntu"/>
                <a:ea typeface="Ubuntu"/>
                <a:cs typeface="Ubuntu"/>
                <a:sym typeface="Ubuntu"/>
              </a:rPr>
              <a:t>Goals of the thesis</a:t>
            </a:r>
            <a:endParaRPr>
              <a:solidFill>
                <a:schemeClr val="lt2"/>
              </a:solidFill>
              <a:latin typeface="Ubuntu"/>
              <a:ea typeface="Ubuntu"/>
              <a:cs typeface="Ubuntu"/>
              <a:sym typeface="Ubuntu"/>
            </a:endParaRPr>
          </a:p>
        </p:txBody>
      </p:sp>
      <p:sp>
        <p:nvSpPr>
          <p:cNvPr id="114" name="Google Shape;114;p19"/>
          <p:cNvSpPr/>
          <p:nvPr/>
        </p:nvSpPr>
        <p:spPr>
          <a:xfrm>
            <a:off x="0" y="699600"/>
            <a:ext cx="9144000" cy="4443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p:nvPr/>
        </p:nvSpPr>
        <p:spPr>
          <a:xfrm>
            <a:off x="7550" y="699225"/>
            <a:ext cx="4564500" cy="44085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txBox="1"/>
          <p:nvPr/>
        </p:nvSpPr>
        <p:spPr>
          <a:xfrm>
            <a:off x="1241500" y="885175"/>
            <a:ext cx="17619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b="1">
                <a:solidFill>
                  <a:srgbClr val="434343"/>
                </a:solidFill>
                <a:latin typeface="Ubuntu"/>
                <a:ea typeface="Ubuntu"/>
                <a:cs typeface="Ubuntu"/>
                <a:sym typeface="Ubuntu"/>
              </a:rPr>
              <a:t>Cyclic dynamics</a:t>
            </a:r>
            <a:endParaRPr sz="1500" b="1">
              <a:solidFill>
                <a:srgbClr val="434343"/>
              </a:solidFill>
              <a:latin typeface="Ubuntu"/>
              <a:ea typeface="Ubuntu"/>
              <a:cs typeface="Ubuntu"/>
              <a:sym typeface="Ubuntu"/>
            </a:endParaRPr>
          </a:p>
          <a:p>
            <a:pPr marL="457200" lvl="0" indent="0" algn="l" rtl="0">
              <a:spcBef>
                <a:spcPts val="0"/>
              </a:spcBef>
              <a:spcAft>
                <a:spcPts val="0"/>
              </a:spcAft>
              <a:buNone/>
            </a:pPr>
            <a:endParaRPr sz="1500">
              <a:solidFill>
                <a:srgbClr val="434343"/>
              </a:solidFill>
              <a:latin typeface="Ubuntu"/>
              <a:ea typeface="Ubuntu"/>
              <a:cs typeface="Ubuntu"/>
              <a:sym typeface="Ubuntu"/>
            </a:endParaRPr>
          </a:p>
          <a:p>
            <a:pPr marL="457200" lvl="0" indent="0" algn="l" rtl="0">
              <a:spcBef>
                <a:spcPts val="0"/>
              </a:spcBef>
              <a:spcAft>
                <a:spcPts val="0"/>
              </a:spcAft>
              <a:buNone/>
            </a:pPr>
            <a:endParaRPr sz="1500">
              <a:solidFill>
                <a:srgbClr val="434343"/>
              </a:solidFill>
              <a:latin typeface="Ubuntu"/>
              <a:ea typeface="Ubuntu"/>
              <a:cs typeface="Ubuntu"/>
              <a:sym typeface="Ubuntu"/>
            </a:endParaRPr>
          </a:p>
        </p:txBody>
      </p:sp>
      <p:pic>
        <p:nvPicPr>
          <p:cNvPr id="117" name="Google Shape;117;p19"/>
          <p:cNvPicPr preferRelativeResize="0"/>
          <p:nvPr/>
        </p:nvPicPr>
        <p:blipFill>
          <a:blip r:embed="rId3">
            <a:alphaModFix/>
          </a:blip>
          <a:stretch>
            <a:fillRect/>
          </a:stretch>
        </p:blipFill>
        <p:spPr>
          <a:xfrm>
            <a:off x="170575" y="2015227"/>
            <a:ext cx="3822925" cy="2547974"/>
          </a:xfrm>
          <a:prstGeom prst="rect">
            <a:avLst/>
          </a:prstGeom>
          <a:noFill/>
          <a:ln>
            <a:noFill/>
          </a:ln>
        </p:spPr>
      </p:pic>
      <p:sp>
        <p:nvSpPr>
          <p:cNvPr id="118" name="Google Shape;118;p19"/>
          <p:cNvSpPr/>
          <p:nvPr/>
        </p:nvSpPr>
        <p:spPr>
          <a:xfrm>
            <a:off x="5714792" y="3281370"/>
            <a:ext cx="1587000" cy="10617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7287812" y="3281370"/>
            <a:ext cx="1497600" cy="10617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txBox="1"/>
          <p:nvPr/>
        </p:nvSpPr>
        <p:spPr>
          <a:xfrm>
            <a:off x="5747870" y="3330552"/>
            <a:ext cx="148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Numerical response </a:t>
            </a:r>
            <a:endParaRPr sz="1200" b="1">
              <a:latin typeface="Ubuntu"/>
              <a:ea typeface="Ubuntu"/>
              <a:cs typeface="Ubuntu"/>
              <a:sym typeface="Ubuntu"/>
            </a:endParaRPr>
          </a:p>
        </p:txBody>
      </p:sp>
      <p:sp>
        <p:nvSpPr>
          <p:cNvPr id="121" name="Google Shape;121;p19"/>
          <p:cNvSpPr txBox="1"/>
          <p:nvPr/>
        </p:nvSpPr>
        <p:spPr>
          <a:xfrm>
            <a:off x="7294664" y="3323950"/>
            <a:ext cx="148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Functional response</a:t>
            </a:r>
            <a:endParaRPr sz="1200" b="1">
              <a:latin typeface="Ubuntu"/>
              <a:ea typeface="Ubuntu"/>
              <a:cs typeface="Ubuntu"/>
              <a:sym typeface="Ubuntu"/>
            </a:endParaRPr>
          </a:p>
        </p:txBody>
      </p:sp>
      <p:pic>
        <p:nvPicPr>
          <p:cNvPr id="122" name="Google Shape;122;p19"/>
          <p:cNvPicPr preferRelativeResize="0"/>
          <p:nvPr/>
        </p:nvPicPr>
        <p:blipFill>
          <a:blip r:embed="rId4">
            <a:alphaModFix/>
          </a:blip>
          <a:stretch>
            <a:fillRect/>
          </a:stretch>
        </p:blipFill>
        <p:spPr>
          <a:xfrm>
            <a:off x="4867802" y="2235350"/>
            <a:ext cx="2947378" cy="700774"/>
          </a:xfrm>
          <a:prstGeom prst="rect">
            <a:avLst/>
          </a:prstGeom>
          <a:noFill/>
          <a:ln>
            <a:noFill/>
          </a:ln>
        </p:spPr>
      </p:pic>
      <p:cxnSp>
        <p:nvCxnSpPr>
          <p:cNvPr id="123" name="Google Shape;123;p19"/>
          <p:cNvCxnSpPr>
            <a:stCxn id="118" idx="0"/>
          </p:cNvCxnSpPr>
          <p:nvPr/>
        </p:nvCxnSpPr>
        <p:spPr>
          <a:xfrm rot="10800000" flipH="1">
            <a:off x="6508292" y="2752170"/>
            <a:ext cx="275700" cy="52920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19"/>
          <p:cNvCxnSpPr>
            <a:stCxn id="119" idx="0"/>
          </p:cNvCxnSpPr>
          <p:nvPr/>
        </p:nvCxnSpPr>
        <p:spPr>
          <a:xfrm rot="10800000">
            <a:off x="7589312" y="2803170"/>
            <a:ext cx="447300" cy="478200"/>
          </a:xfrm>
          <a:prstGeom prst="straightConnector1">
            <a:avLst/>
          </a:prstGeom>
          <a:noFill/>
          <a:ln w="9525" cap="flat" cmpd="sng">
            <a:solidFill>
              <a:schemeClr val="dk2"/>
            </a:solidFill>
            <a:prstDash val="solid"/>
            <a:round/>
            <a:headEnd type="none" w="med" len="med"/>
            <a:tailEnd type="none" w="med" len="med"/>
          </a:ln>
        </p:spPr>
      </p:cxnSp>
      <p:sp>
        <p:nvSpPr>
          <p:cNvPr id="125" name="Google Shape;125;p19"/>
          <p:cNvSpPr txBox="1"/>
          <p:nvPr/>
        </p:nvSpPr>
        <p:spPr>
          <a:xfrm>
            <a:off x="5406525" y="885175"/>
            <a:ext cx="31584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500" b="1">
                <a:solidFill>
                  <a:srgbClr val="434343"/>
                </a:solidFill>
                <a:latin typeface="Ubuntu"/>
                <a:ea typeface="Ubuntu"/>
                <a:cs typeface="Ubuntu"/>
                <a:sym typeface="Ubuntu"/>
              </a:rPr>
              <a:t>Parameter response estimation</a:t>
            </a:r>
            <a:endParaRPr sz="1500" b="1">
              <a:solidFill>
                <a:srgbClr val="434343"/>
              </a:solidFill>
              <a:latin typeface="Ubuntu"/>
              <a:ea typeface="Ubuntu"/>
              <a:cs typeface="Ubuntu"/>
              <a:sym typeface="Ubuntu"/>
            </a:endParaRPr>
          </a:p>
          <a:p>
            <a:pPr marL="457200" lvl="0" indent="0" algn="l" rtl="0">
              <a:spcBef>
                <a:spcPts val="0"/>
              </a:spcBef>
              <a:spcAft>
                <a:spcPts val="0"/>
              </a:spcAft>
              <a:buNone/>
            </a:pPr>
            <a:endParaRPr sz="1500">
              <a:solidFill>
                <a:srgbClr val="434343"/>
              </a:solidFill>
              <a:latin typeface="Ubuntu"/>
              <a:ea typeface="Ubuntu"/>
              <a:cs typeface="Ubuntu"/>
              <a:sym typeface="Ubuntu"/>
            </a:endParaRPr>
          </a:p>
          <a:p>
            <a:pPr marL="457200" lvl="0" indent="0" algn="l" rtl="0">
              <a:spcBef>
                <a:spcPts val="0"/>
              </a:spcBef>
              <a:spcAft>
                <a:spcPts val="0"/>
              </a:spcAft>
              <a:buNone/>
            </a:pPr>
            <a:endParaRPr sz="1500">
              <a:solidFill>
                <a:srgbClr val="434343"/>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childTnLst>
                                </p:cTn>
                              </p:par>
                              <p:par>
                                <p:cTn id="8" presetID="10" presetClass="entr" presetSubtype="0" fill="hold"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1000"/>
                                        <p:tgtEl>
                                          <p:spTgt spid="1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1000"/>
                                        <p:tgtEl>
                                          <p:spTgt spid="118"/>
                                        </p:tgtEl>
                                      </p:cBhvr>
                                    </p:animEffect>
                                  </p:childTnLst>
                                </p:cTn>
                              </p:par>
                              <p:par>
                                <p:cTn id="16" presetID="10" presetClass="entr" presetSubtype="0" fill="hold"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fade">
                                      <p:cBhvr>
                                        <p:cTn id="18" dur="1000"/>
                                        <p:tgtEl>
                                          <p:spTgt spid="120"/>
                                        </p:tgtEl>
                                      </p:cBhvr>
                                    </p:animEffect>
                                  </p:childTnLst>
                                </p:cTn>
                              </p:par>
                              <p:par>
                                <p:cTn id="19" presetID="10" presetClass="entr" presetSubtype="0"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fade">
                                      <p:cBhvr>
                                        <p:cTn id="21" dur="1000"/>
                                        <p:tgtEl>
                                          <p:spTgt spid="121"/>
                                        </p:tgtEl>
                                      </p:cBhvr>
                                    </p:animEffect>
                                  </p:childTnLst>
                                </p:cTn>
                              </p:par>
                              <p:par>
                                <p:cTn id="22" presetID="10" presetClass="entr" presetSubtype="0" fill="hold" nodeType="withEffect">
                                  <p:stCondLst>
                                    <p:cond delay="0"/>
                                  </p:stCondLst>
                                  <p:childTnLst>
                                    <p:set>
                                      <p:cBhvr>
                                        <p:cTn id="23" dur="1" fill="hold">
                                          <p:stCondLst>
                                            <p:cond delay="0"/>
                                          </p:stCondLst>
                                        </p:cTn>
                                        <p:tgtEl>
                                          <p:spTgt spid="122"/>
                                        </p:tgtEl>
                                        <p:attrNameLst>
                                          <p:attrName>style.visibility</p:attrName>
                                        </p:attrNameLst>
                                      </p:cBhvr>
                                      <p:to>
                                        <p:strVal val="visible"/>
                                      </p:to>
                                    </p:set>
                                    <p:animEffect transition="in" filter="fade">
                                      <p:cBhvr>
                                        <p:cTn id="24" dur="1000"/>
                                        <p:tgtEl>
                                          <p:spTgt spid="122"/>
                                        </p:tgtEl>
                                      </p:cBhvr>
                                    </p:animEffect>
                                  </p:childTnLst>
                                </p:cTn>
                              </p:par>
                              <p:par>
                                <p:cTn id="25" presetID="10" presetClass="entr" presetSubtype="0" fill="hold" nodeType="with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fade">
                                      <p:cBhvr>
                                        <p:cTn id="27" dur="1000"/>
                                        <p:tgtEl>
                                          <p:spTgt spid="123"/>
                                        </p:tgtEl>
                                      </p:cBhvr>
                                    </p:animEffect>
                                  </p:childTnLst>
                                </p:cTn>
                              </p:par>
                              <p:par>
                                <p:cTn id="28" presetID="10" presetClass="entr" presetSubtype="0" fill="hold" nodeType="with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fade">
                                      <p:cBhvr>
                                        <p:cTn id="30" dur="1000"/>
                                        <p:tgtEl>
                                          <p:spTgt spid="124"/>
                                        </p:tgtEl>
                                      </p:cBhvr>
                                    </p:animEffect>
                                  </p:childTnLst>
                                </p:cTn>
                              </p:par>
                              <p:par>
                                <p:cTn id="31" presetID="10" presetClass="entr" presetSubtype="0" fill="hold" nodeType="withEffect">
                                  <p:stCondLst>
                                    <p:cond delay="0"/>
                                  </p:stCondLst>
                                  <p:childTnLst>
                                    <p:set>
                                      <p:cBhvr>
                                        <p:cTn id="32" dur="1" fill="hold">
                                          <p:stCondLst>
                                            <p:cond delay="0"/>
                                          </p:stCondLst>
                                        </p:cTn>
                                        <p:tgtEl>
                                          <p:spTgt spid="125"/>
                                        </p:tgtEl>
                                        <p:attrNameLst>
                                          <p:attrName>style.visibility</p:attrName>
                                        </p:attrNameLst>
                                      </p:cBhvr>
                                      <p:to>
                                        <p:strVal val="visible"/>
                                      </p:to>
                                    </p:set>
                                    <p:animEffect transition="in" filter="fade">
                                      <p:cBhvr>
                                        <p:cTn id="33" dur="1000"/>
                                        <p:tgtEl>
                                          <p:spTgt spid="125"/>
                                        </p:tgtEl>
                                      </p:cBhvr>
                                    </p:animEffect>
                                  </p:childTnLst>
                                </p:cTn>
                              </p:par>
                              <p:par>
                                <p:cTn id="34" presetID="10" presetClass="entr" presetSubtype="0" fill="hold" nodeType="with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12527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Unity</a:t>
            </a:r>
            <a:endParaRPr>
              <a:solidFill>
                <a:srgbClr val="EFEFEF"/>
              </a:solidFill>
              <a:latin typeface="Ubuntu"/>
              <a:ea typeface="Ubuntu"/>
              <a:cs typeface="Ubuntu"/>
              <a:sym typeface="Ubuntu"/>
            </a:endParaRPr>
          </a:p>
        </p:txBody>
      </p:sp>
      <p:sp>
        <p:nvSpPr>
          <p:cNvPr id="131" name="Google Shape;131;p20"/>
          <p:cNvSpPr/>
          <p:nvPr/>
        </p:nvSpPr>
        <p:spPr>
          <a:xfrm>
            <a:off x="9144175" y="5126675"/>
            <a:ext cx="714300" cy="71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20"/>
          <p:cNvPicPr preferRelativeResize="0"/>
          <p:nvPr/>
        </p:nvPicPr>
        <p:blipFill>
          <a:blip r:embed="rId3">
            <a:alphaModFix/>
          </a:blip>
          <a:stretch>
            <a:fillRect/>
          </a:stretch>
        </p:blipFill>
        <p:spPr>
          <a:xfrm>
            <a:off x="-4" y="0"/>
            <a:ext cx="9053874" cy="5092800"/>
          </a:xfrm>
          <a:prstGeom prst="rect">
            <a:avLst/>
          </a:prstGeom>
          <a:noFill/>
          <a:ln>
            <a:noFill/>
          </a:ln>
        </p:spPr>
      </p:pic>
      <p:sp>
        <p:nvSpPr>
          <p:cNvPr id="133" name="Google Shape;133;p20"/>
          <p:cNvSpPr txBox="1"/>
          <p:nvPr/>
        </p:nvSpPr>
        <p:spPr>
          <a:xfrm>
            <a:off x="387925" y="3486550"/>
            <a:ext cx="2848200" cy="12006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rgbClr val="F3F3F3"/>
              </a:buClr>
              <a:buSzPts val="1100"/>
              <a:buFont typeface="Ubuntu"/>
              <a:buChar char="●"/>
            </a:pPr>
            <a:r>
              <a:rPr lang="sv" sz="1100">
                <a:solidFill>
                  <a:srgbClr val="F3F3F3"/>
                </a:solidFill>
                <a:latin typeface="Ubuntu"/>
                <a:ea typeface="Ubuntu"/>
                <a:cs typeface="Ubuntu"/>
                <a:sym typeface="Ubuntu"/>
              </a:rPr>
              <a:t>Game engine</a:t>
            </a:r>
            <a:endParaRPr sz="1100">
              <a:solidFill>
                <a:srgbClr val="F3F3F3"/>
              </a:solidFill>
              <a:latin typeface="Ubuntu"/>
              <a:ea typeface="Ubuntu"/>
              <a:cs typeface="Ubuntu"/>
              <a:sym typeface="Ubuntu"/>
            </a:endParaRPr>
          </a:p>
          <a:p>
            <a:pPr marL="457200" lvl="0" indent="-298450" algn="l" rtl="0">
              <a:spcBef>
                <a:spcPts val="0"/>
              </a:spcBef>
              <a:spcAft>
                <a:spcPts val="0"/>
              </a:spcAft>
              <a:buClr>
                <a:srgbClr val="F3F3F3"/>
              </a:buClr>
              <a:buSzPts val="1100"/>
              <a:buFont typeface="Ubuntu"/>
              <a:buChar char="●"/>
            </a:pPr>
            <a:r>
              <a:rPr lang="sv" sz="1100">
                <a:solidFill>
                  <a:srgbClr val="F3F3F3"/>
                </a:solidFill>
                <a:latin typeface="Ubuntu"/>
                <a:ea typeface="Ubuntu"/>
                <a:cs typeface="Ubuntu"/>
                <a:sym typeface="Ubuntu"/>
              </a:rPr>
              <a:t>GUI and code</a:t>
            </a:r>
            <a:endParaRPr sz="1100">
              <a:solidFill>
                <a:srgbClr val="F3F3F3"/>
              </a:solidFill>
              <a:latin typeface="Ubuntu"/>
              <a:ea typeface="Ubuntu"/>
              <a:cs typeface="Ubuntu"/>
              <a:sym typeface="Ubuntu"/>
            </a:endParaRPr>
          </a:p>
          <a:p>
            <a:pPr marL="457200" lvl="0" indent="-298450" algn="l" rtl="0">
              <a:spcBef>
                <a:spcPts val="0"/>
              </a:spcBef>
              <a:spcAft>
                <a:spcPts val="0"/>
              </a:spcAft>
              <a:buClr>
                <a:srgbClr val="F3F3F3"/>
              </a:buClr>
              <a:buSzPts val="1100"/>
              <a:buFont typeface="Ubuntu"/>
              <a:buChar char="●"/>
            </a:pPr>
            <a:r>
              <a:rPr lang="sv" sz="1100">
                <a:solidFill>
                  <a:srgbClr val="F3F3F3"/>
                </a:solidFill>
                <a:latin typeface="Ubuntu"/>
                <a:ea typeface="Ubuntu"/>
                <a:cs typeface="Ubuntu"/>
                <a:sym typeface="Ubuntu"/>
              </a:rPr>
              <a:t>Prebuilt gameobjects</a:t>
            </a:r>
            <a:endParaRPr sz="1100">
              <a:solidFill>
                <a:srgbClr val="F3F3F3"/>
              </a:solidFill>
              <a:latin typeface="Ubuntu"/>
              <a:ea typeface="Ubuntu"/>
              <a:cs typeface="Ubuntu"/>
              <a:sym typeface="Ubuntu"/>
            </a:endParaRPr>
          </a:p>
          <a:p>
            <a:pPr marL="457200" lvl="0" indent="-298450" algn="l" rtl="0">
              <a:spcBef>
                <a:spcPts val="0"/>
              </a:spcBef>
              <a:spcAft>
                <a:spcPts val="0"/>
              </a:spcAft>
              <a:buClr>
                <a:srgbClr val="F3F3F3"/>
              </a:buClr>
              <a:buSzPts val="1100"/>
              <a:buFont typeface="Ubuntu"/>
              <a:buChar char="●"/>
            </a:pPr>
            <a:r>
              <a:rPr lang="sv" sz="1100">
                <a:solidFill>
                  <a:srgbClr val="F3F3F3"/>
                </a:solidFill>
                <a:latin typeface="Ubuntu"/>
                <a:ea typeface="Ubuntu"/>
                <a:cs typeface="Ubuntu"/>
                <a:sym typeface="Ubuntu"/>
              </a:rPr>
              <a:t>Physics engine</a:t>
            </a:r>
            <a:endParaRPr sz="1100">
              <a:solidFill>
                <a:srgbClr val="F3F3F3"/>
              </a:solidFill>
              <a:latin typeface="Ubuntu"/>
              <a:ea typeface="Ubuntu"/>
              <a:cs typeface="Ubuntu"/>
              <a:sym typeface="Ubuntu"/>
            </a:endParaRPr>
          </a:p>
          <a:p>
            <a:pPr marL="457200" lvl="0" indent="-298450" algn="l" rtl="0">
              <a:spcBef>
                <a:spcPts val="0"/>
              </a:spcBef>
              <a:spcAft>
                <a:spcPts val="0"/>
              </a:spcAft>
              <a:buClr>
                <a:srgbClr val="F3F3F3"/>
              </a:buClr>
              <a:buSzPts val="1100"/>
              <a:buFont typeface="Ubuntu"/>
              <a:buChar char="●"/>
            </a:pPr>
            <a:r>
              <a:rPr lang="sv" sz="1100">
                <a:solidFill>
                  <a:srgbClr val="F3F3F3"/>
                </a:solidFill>
                <a:latin typeface="Ubuntu"/>
                <a:ea typeface="Ubuntu"/>
                <a:cs typeface="Ubuntu"/>
                <a:sym typeface="Ubuntu"/>
              </a:rPr>
              <a:t>Many other useful tools</a:t>
            </a:r>
            <a:endParaRPr sz="1100">
              <a:solidFill>
                <a:srgbClr val="F3F3F3"/>
              </a:solidFill>
              <a:latin typeface="Ubuntu"/>
              <a:ea typeface="Ubuntu"/>
              <a:cs typeface="Ubuntu"/>
              <a:sym typeface="Ubuntu"/>
            </a:endParaRPr>
          </a:p>
          <a:p>
            <a:pPr marL="0" lvl="0" indent="0" algn="l" rtl="0">
              <a:spcBef>
                <a:spcPts val="0"/>
              </a:spcBef>
              <a:spcAft>
                <a:spcPts val="0"/>
              </a:spcAft>
              <a:buNone/>
            </a:pPr>
            <a:endParaRPr sz="1100">
              <a:solidFill>
                <a:srgbClr val="F3F3F3"/>
              </a:solidFill>
              <a:latin typeface="Ubuntu"/>
              <a:ea typeface="Ubuntu"/>
              <a:cs typeface="Ubuntu"/>
              <a:sym typeface="Ubuntu"/>
            </a:endParaRPr>
          </a:p>
        </p:txBody>
      </p:sp>
      <p:pic>
        <p:nvPicPr>
          <p:cNvPr id="134" name="Google Shape;134;p20"/>
          <p:cNvPicPr preferRelativeResize="0"/>
          <p:nvPr/>
        </p:nvPicPr>
        <p:blipFill rotWithShape="1">
          <a:blip r:embed="rId4">
            <a:alphaModFix/>
          </a:blip>
          <a:srcRect l="2846" t="2014" b="2973"/>
          <a:stretch/>
        </p:blipFill>
        <p:spPr>
          <a:xfrm>
            <a:off x="-1" y="206858"/>
            <a:ext cx="9195100" cy="47297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10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xEl>
                                              <p:pRg st="1" end="1"/>
                                            </p:txEl>
                                          </p:spTgt>
                                        </p:tgtEl>
                                        <p:attrNameLst>
                                          <p:attrName>style.visibility</p:attrName>
                                        </p:attrNameLst>
                                      </p:cBhvr>
                                      <p:to>
                                        <p:strVal val="visible"/>
                                      </p:to>
                                    </p:set>
                                    <p:animEffect transition="in" filter="fade">
                                      <p:cBhvr>
                                        <p:cTn id="12" dur="1000"/>
                                        <p:tgtEl>
                                          <p:spTgt spid="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xEl>
                                              <p:pRg st="2" end="2"/>
                                            </p:txEl>
                                          </p:spTgt>
                                        </p:tgtEl>
                                        <p:attrNameLst>
                                          <p:attrName>style.visibility</p:attrName>
                                        </p:attrNameLst>
                                      </p:cBhvr>
                                      <p:to>
                                        <p:strVal val="visible"/>
                                      </p:to>
                                    </p:set>
                                    <p:animEffect transition="in" filter="fade">
                                      <p:cBhvr>
                                        <p:cTn id="17" dur="1000"/>
                                        <p:tgtEl>
                                          <p:spTgt spid="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
                                            <p:txEl>
                                              <p:pRg st="3" end="3"/>
                                            </p:txEl>
                                          </p:spTgt>
                                        </p:tgtEl>
                                        <p:attrNameLst>
                                          <p:attrName>style.visibility</p:attrName>
                                        </p:attrNameLst>
                                      </p:cBhvr>
                                      <p:to>
                                        <p:strVal val="visible"/>
                                      </p:to>
                                    </p:set>
                                    <p:animEffect transition="in" filter="fade">
                                      <p:cBhvr>
                                        <p:cTn id="22" dur="1000"/>
                                        <p:tgtEl>
                                          <p:spTgt spid="1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
                                            <p:txEl>
                                              <p:pRg st="4" end="4"/>
                                            </p:txEl>
                                          </p:spTgt>
                                        </p:tgtEl>
                                        <p:attrNameLst>
                                          <p:attrName>style.visibility</p:attrName>
                                        </p:attrNameLst>
                                      </p:cBhvr>
                                      <p:to>
                                        <p:strVal val="visible"/>
                                      </p:to>
                                    </p:set>
                                    <p:animEffect transition="in" filter="fade">
                                      <p:cBhvr>
                                        <p:cTn id="27" dur="1000"/>
                                        <p:tgtEl>
                                          <p:spTgt spid="1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3">
                                            <p:txEl>
                                              <p:pRg st="5" end="5"/>
                                            </p:txEl>
                                          </p:spTgt>
                                        </p:tgtEl>
                                        <p:attrNameLst>
                                          <p:attrName>style.visibility</p:attrName>
                                        </p:attrNameLst>
                                      </p:cBhvr>
                                      <p:to>
                                        <p:strVal val="visible"/>
                                      </p:to>
                                    </p:set>
                                    <p:animEffect transition="in" filter="fade">
                                      <p:cBhvr>
                                        <p:cTn id="32" dur="1000"/>
                                        <p:tgtEl>
                                          <p:spTgt spid="1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fade">
                                      <p:cBhvr>
                                        <p:cTn id="3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222400" y="5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solidFill>
                  <a:srgbClr val="EFEFEF"/>
                </a:solidFill>
                <a:latin typeface="Ubuntu"/>
                <a:ea typeface="Ubuntu"/>
                <a:cs typeface="Ubuntu"/>
                <a:sym typeface="Ubuntu"/>
              </a:rPr>
              <a:t>Reinforcement Learning</a:t>
            </a:r>
            <a:endParaRPr>
              <a:solidFill>
                <a:srgbClr val="EFEFEF"/>
              </a:solidFill>
              <a:latin typeface="Ubuntu"/>
              <a:ea typeface="Ubuntu"/>
              <a:cs typeface="Ubuntu"/>
              <a:sym typeface="Ubuntu"/>
            </a:endParaRPr>
          </a:p>
        </p:txBody>
      </p:sp>
      <p:sp>
        <p:nvSpPr>
          <p:cNvPr id="140" name="Google Shape;140;p21"/>
          <p:cNvSpPr/>
          <p:nvPr/>
        </p:nvSpPr>
        <p:spPr>
          <a:xfrm>
            <a:off x="175" y="699750"/>
            <a:ext cx="9144000" cy="444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a:p>
        </p:txBody>
      </p:sp>
      <p:pic>
        <p:nvPicPr>
          <p:cNvPr id="141" name="Google Shape;141;p21"/>
          <p:cNvPicPr preferRelativeResize="0"/>
          <p:nvPr/>
        </p:nvPicPr>
        <p:blipFill>
          <a:blip r:embed="rId3">
            <a:alphaModFix/>
          </a:blip>
          <a:stretch>
            <a:fillRect/>
          </a:stretch>
        </p:blipFill>
        <p:spPr>
          <a:xfrm>
            <a:off x="6569750" y="1485125"/>
            <a:ext cx="2173250" cy="2173250"/>
          </a:xfrm>
          <a:prstGeom prst="rect">
            <a:avLst/>
          </a:prstGeom>
          <a:noFill/>
          <a:ln>
            <a:noFill/>
          </a:ln>
        </p:spPr>
      </p:pic>
      <p:pic>
        <p:nvPicPr>
          <p:cNvPr id="142" name="Google Shape;142;p21"/>
          <p:cNvPicPr preferRelativeResize="0"/>
          <p:nvPr/>
        </p:nvPicPr>
        <p:blipFill>
          <a:blip r:embed="rId4">
            <a:alphaModFix/>
          </a:blip>
          <a:stretch>
            <a:fillRect/>
          </a:stretch>
        </p:blipFill>
        <p:spPr>
          <a:xfrm>
            <a:off x="4876850" y="3177800"/>
            <a:ext cx="525900" cy="525900"/>
          </a:xfrm>
          <a:prstGeom prst="rect">
            <a:avLst/>
          </a:prstGeom>
          <a:noFill/>
          <a:ln>
            <a:noFill/>
          </a:ln>
        </p:spPr>
      </p:pic>
      <p:pic>
        <p:nvPicPr>
          <p:cNvPr id="143" name="Google Shape;143;p21"/>
          <p:cNvPicPr preferRelativeResize="0"/>
          <p:nvPr/>
        </p:nvPicPr>
        <p:blipFill>
          <a:blip r:embed="rId5">
            <a:alphaModFix/>
          </a:blip>
          <a:stretch>
            <a:fillRect/>
          </a:stretch>
        </p:blipFill>
        <p:spPr>
          <a:xfrm>
            <a:off x="4046100" y="3177800"/>
            <a:ext cx="525900" cy="525900"/>
          </a:xfrm>
          <a:prstGeom prst="rect">
            <a:avLst/>
          </a:prstGeom>
          <a:noFill/>
          <a:ln>
            <a:noFill/>
          </a:ln>
        </p:spPr>
      </p:pic>
      <p:pic>
        <p:nvPicPr>
          <p:cNvPr id="144" name="Google Shape;144;p21"/>
          <p:cNvPicPr preferRelativeResize="0"/>
          <p:nvPr/>
        </p:nvPicPr>
        <p:blipFill>
          <a:blip r:embed="rId6">
            <a:alphaModFix/>
          </a:blip>
          <a:stretch>
            <a:fillRect/>
          </a:stretch>
        </p:blipFill>
        <p:spPr>
          <a:xfrm>
            <a:off x="4214500" y="948675"/>
            <a:ext cx="662350" cy="662350"/>
          </a:xfrm>
          <a:prstGeom prst="rect">
            <a:avLst/>
          </a:prstGeom>
          <a:noFill/>
          <a:ln>
            <a:noFill/>
          </a:ln>
        </p:spPr>
      </p:pic>
      <p:sp>
        <p:nvSpPr>
          <p:cNvPr id="145" name="Google Shape;145;p21"/>
          <p:cNvSpPr/>
          <p:nvPr/>
        </p:nvSpPr>
        <p:spPr>
          <a:xfrm rot="-488">
            <a:off x="2432175" y="1856255"/>
            <a:ext cx="4227000" cy="178500"/>
          </a:xfrm>
          <a:prstGeom prst="rightArrow">
            <a:avLst>
              <a:gd name="adj1" fmla="val 50000"/>
              <a:gd name="adj2" fmla="val 50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p:nvPr/>
        </p:nvSpPr>
        <p:spPr>
          <a:xfrm rot="10799507">
            <a:off x="2475650" y="2999004"/>
            <a:ext cx="4183500" cy="178500"/>
          </a:xfrm>
          <a:prstGeom prst="rightArrow">
            <a:avLst>
              <a:gd name="adj1" fmla="val 50000"/>
              <a:gd name="adj2" fmla="val 50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txBox="1"/>
          <p:nvPr/>
        </p:nvSpPr>
        <p:spPr>
          <a:xfrm>
            <a:off x="1297875" y="3225200"/>
            <a:ext cx="95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600" b="1">
                <a:latin typeface="Ubuntu"/>
                <a:ea typeface="Ubuntu"/>
                <a:cs typeface="Ubuntu"/>
                <a:sym typeface="Ubuntu"/>
              </a:rPr>
              <a:t>Agent</a:t>
            </a:r>
            <a:endParaRPr sz="1600" b="1">
              <a:latin typeface="Ubuntu"/>
              <a:ea typeface="Ubuntu"/>
              <a:cs typeface="Ubuntu"/>
              <a:sym typeface="Ubuntu"/>
            </a:endParaRPr>
          </a:p>
        </p:txBody>
      </p:sp>
      <p:sp>
        <p:nvSpPr>
          <p:cNvPr id="148" name="Google Shape;148;p21"/>
          <p:cNvSpPr txBox="1"/>
          <p:nvPr/>
        </p:nvSpPr>
        <p:spPr>
          <a:xfrm>
            <a:off x="6895725" y="3658375"/>
            <a:ext cx="1521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600" b="1">
                <a:latin typeface="Ubuntu"/>
                <a:ea typeface="Ubuntu"/>
                <a:cs typeface="Ubuntu"/>
                <a:sym typeface="Ubuntu"/>
              </a:rPr>
              <a:t>Environment</a:t>
            </a:r>
            <a:endParaRPr sz="1600" b="1">
              <a:latin typeface="Ubuntu"/>
              <a:ea typeface="Ubuntu"/>
              <a:cs typeface="Ubuntu"/>
              <a:sym typeface="Ubuntu"/>
            </a:endParaRPr>
          </a:p>
        </p:txBody>
      </p:sp>
      <p:sp>
        <p:nvSpPr>
          <p:cNvPr id="149" name="Google Shape;149;p21"/>
          <p:cNvSpPr txBox="1"/>
          <p:nvPr/>
        </p:nvSpPr>
        <p:spPr>
          <a:xfrm>
            <a:off x="3687500" y="3718650"/>
            <a:ext cx="1189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Observation </a:t>
            </a:r>
            <a:endParaRPr sz="1200" b="1">
              <a:latin typeface="Ubuntu"/>
              <a:ea typeface="Ubuntu"/>
              <a:cs typeface="Ubuntu"/>
              <a:sym typeface="Ubuntu"/>
            </a:endParaRPr>
          </a:p>
        </p:txBody>
      </p:sp>
      <p:sp>
        <p:nvSpPr>
          <p:cNvPr id="150" name="Google Shape;150;p21"/>
          <p:cNvSpPr txBox="1"/>
          <p:nvPr/>
        </p:nvSpPr>
        <p:spPr>
          <a:xfrm>
            <a:off x="4281100" y="1557150"/>
            <a:ext cx="79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Action</a:t>
            </a:r>
            <a:endParaRPr sz="1200" b="1">
              <a:latin typeface="Ubuntu"/>
              <a:ea typeface="Ubuntu"/>
              <a:cs typeface="Ubuntu"/>
              <a:sym typeface="Ubuntu"/>
            </a:endParaRPr>
          </a:p>
        </p:txBody>
      </p:sp>
      <p:pic>
        <p:nvPicPr>
          <p:cNvPr id="151" name="Google Shape;151;p21"/>
          <p:cNvPicPr preferRelativeResize="0"/>
          <p:nvPr/>
        </p:nvPicPr>
        <p:blipFill>
          <a:blip r:embed="rId7">
            <a:alphaModFix/>
          </a:blip>
          <a:stretch>
            <a:fillRect/>
          </a:stretch>
        </p:blipFill>
        <p:spPr>
          <a:xfrm>
            <a:off x="1088600" y="1867475"/>
            <a:ext cx="1247700" cy="1247700"/>
          </a:xfrm>
          <a:prstGeom prst="rect">
            <a:avLst/>
          </a:prstGeom>
          <a:noFill/>
          <a:ln>
            <a:noFill/>
          </a:ln>
        </p:spPr>
      </p:pic>
      <p:sp>
        <p:nvSpPr>
          <p:cNvPr id="152" name="Google Shape;152;p21"/>
          <p:cNvSpPr txBox="1"/>
          <p:nvPr/>
        </p:nvSpPr>
        <p:spPr>
          <a:xfrm>
            <a:off x="4789500" y="3718650"/>
            <a:ext cx="1189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200" b="1">
                <a:latin typeface="Ubuntu"/>
                <a:ea typeface="Ubuntu"/>
                <a:cs typeface="Ubuntu"/>
                <a:sym typeface="Ubuntu"/>
              </a:rPr>
              <a:t>Reward </a:t>
            </a:r>
            <a:endParaRPr sz="1200" b="1">
              <a:latin typeface="Ubuntu"/>
              <a:ea typeface="Ubuntu"/>
              <a:cs typeface="Ubuntu"/>
              <a:sym typeface="Ubuntu"/>
            </a:endParaRPr>
          </a:p>
        </p:txBody>
      </p:sp>
      <p:sp>
        <p:nvSpPr>
          <p:cNvPr id="153" name="Google Shape;153;p21"/>
          <p:cNvSpPr/>
          <p:nvPr/>
        </p:nvSpPr>
        <p:spPr>
          <a:xfrm>
            <a:off x="899700" y="889050"/>
            <a:ext cx="2438400" cy="10374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v">
                <a:latin typeface="Ubuntu"/>
                <a:ea typeface="Ubuntu"/>
                <a:cs typeface="Ubuntu"/>
                <a:sym typeface="Ubuntu"/>
              </a:rPr>
              <a:t>What action is best given this observation?</a:t>
            </a:r>
            <a:endParaRPr>
              <a:latin typeface="Ubuntu"/>
              <a:ea typeface="Ubuntu"/>
              <a:cs typeface="Ubuntu"/>
              <a:sym typeface="Ubuntu"/>
            </a:endParaRPr>
          </a:p>
        </p:txBody>
      </p:sp>
      <p:sp>
        <p:nvSpPr>
          <p:cNvPr id="154" name="Google Shape;154;p21"/>
          <p:cNvSpPr/>
          <p:nvPr/>
        </p:nvSpPr>
        <p:spPr>
          <a:xfrm>
            <a:off x="899700" y="810725"/>
            <a:ext cx="3146400" cy="1647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v">
                <a:latin typeface="Ubuntu"/>
                <a:ea typeface="Ubuntu"/>
                <a:cs typeface="Ubuntu"/>
                <a:sym typeface="Ubuntu"/>
              </a:rPr>
              <a:t>Oops, I did not expect that to happen. I need to update my brain so I do something better next time.</a:t>
            </a:r>
            <a:endParaRPr>
              <a:latin typeface="Ubuntu"/>
              <a:ea typeface="Ubuntu"/>
              <a:cs typeface="Ubuntu"/>
              <a:sym typeface="Ubuntu"/>
            </a:endParaRPr>
          </a:p>
        </p:txBody>
      </p:sp>
      <p:pic>
        <p:nvPicPr>
          <p:cNvPr id="155" name="Google Shape;155;p21"/>
          <p:cNvPicPr preferRelativeResize="0"/>
          <p:nvPr/>
        </p:nvPicPr>
        <p:blipFill>
          <a:blip r:embed="rId8">
            <a:alphaModFix/>
          </a:blip>
          <a:stretch>
            <a:fillRect/>
          </a:stretch>
        </p:blipFill>
        <p:spPr>
          <a:xfrm rot="10800000" flipH="1">
            <a:off x="2804825" y="699750"/>
            <a:ext cx="3296400" cy="3296400"/>
          </a:xfrm>
          <a:prstGeom prst="rect">
            <a:avLst/>
          </a:prstGeom>
          <a:noFill/>
          <a:ln>
            <a:noFill/>
          </a:ln>
        </p:spPr>
      </p:pic>
      <p:sp>
        <p:nvSpPr>
          <p:cNvPr id="156" name="Google Shape;156;p21"/>
          <p:cNvSpPr/>
          <p:nvPr/>
        </p:nvSpPr>
        <p:spPr>
          <a:xfrm>
            <a:off x="1052100" y="963125"/>
            <a:ext cx="3146400" cy="1647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v">
                <a:latin typeface="Ubuntu"/>
                <a:ea typeface="Ubuntu"/>
                <a:cs typeface="Ubuntu"/>
                <a:sym typeface="Ubuntu"/>
              </a:rPr>
              <a:t>Now I have seen it all and now the best actions to pick</a:t>
            </a:r>
            <a:endParaRPr>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par>
                                <p:cTn id="8" presetID="10" presetClass="entr" presetSubtype="0" fill="hold"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1000"/>
                                        <p:tgtEl>
                                          <p:spTgt spid="1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animEffect transition="in" filter="fade">
                                      <p:cBhvr>
                                        <p:cTn id="15" dur="1000"/>
                                        <p:tgtEl>
                                          <p:spTgt spid="1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fade">
                                      <p:cBhvr>
                                        <p:cTn id="20" dur="1000"/>
                                        <p:tgtEl>
                                          <p:spTgt spid="1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fade">
                                      <p:cBhvr>
                                        <p:cTn id="25" dur="1000"/>
                                        <p:tgtEl>
                                          <p:spTgt spid="1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2"/>
                                        </p:tgtEl>
                                        <p:attrNameLst>
                                          <p:attrName>style.visibility</p:attrName>
                                        </p:attrNameLst>
                                      </p:cBhvr>
                                      <p:to>
                                        <p:strVal val="visible"/>
                                      </p:to>
                                    </p:set>
                                    <p:animEffect transition="in" filter="fade">
                                      <p:cBhvr>
                                        <p:cTn id="30" dur="1000"/>
                                        <p:tgtEl>
                                          <p:spTgt spid="142"/>
                                        </p:tgtEl>
                                      </p:cBhvr>
                                    </p:animEffect>
                                  </p:childTnLst>
                                </p:cTn>
                              </p:par>
                              <p:par>
                                <p:cTn id="31" presetID="10" presetClass="entr" presetSubtype="0" fill="hold" nodeType="withEffect">
                                  <p:stCondLst>
                                    <p:cond delay="0"/>
                                  </p:stCondLst>
                                  <p:childTnLst>
                                    <p:set>
                                      <p:cBhvr>
                                        <p:cTn id="32" dur="1" fill="hold">
                                          <p:stCondLst>
                                            <p:cond delay="0"/>
                                          </p:stCondLst>
                                        </p:cTn>
                                        <p:tgtEl>
                                          <p:spTgt spid="152"/>
                                        </p:tgtEl>
                                        <p:attrNameLst>
                                          <p:attrName>style.visibility</p:attrName>
                                        </p:attrNameLst>
                                      </p:cBhvr>
                                      <p:to>
                                        <p:strVal val="visible"/>
                                      </p:to>
                                    </p:set>
                                    <p:animEffect transition="in" filter="fade">
                                      <p:cBhvr>
                                        <p:cTn id="33" dur="1000"/>
                                        <p:tgtEl>
                                          <p:spTgt spid="1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4"/>
                                        </p:tgtEl>
                                        <p:attrNameLst>
                                          <p:attrName>style.visibility</p:attrName>
                                        </p:attrNameLst>
                                      </p:cBhvr>
                                      <p:to>
                                        <p:strVal val="visible"/>
                                      </p:to>
                                    </p:set>
                                    <p:animEffect transition="in" filter="fade">
                                      <p:cBhvr>
                                        <p:cTn id="38" dur="1000"/>
                                        <p:tgtEl>
                                          <p:spTgt spid="1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5"/>
                                        </p:tgtEl>
                                        <p:attrNameLst>
                                          <p:attrName>style.visibility</p:attrName>
                                        </p:attrNameLst>
                                      </p:cBhvr>
                                      <p:to>
                                        <p:strVal val="visible"/>
                                      </p:to>
                                    </p:set>
                                    <p:animEffect transition="in" filter="fade">
                                      <p:cBhvr>
                                        <p:cTn id="43" dur="1000"/>
                                        <p:tgtEl>
                                          <p:spTgt spid="15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6"/>
                                        </p:tgtEl>
                                        <p:attrNameLst>
                                          <p:attrName>style.visibility</p:attrName>
                                        </p:attrNameLst>
                                      </p:cBhvr>
                                      <p:to>
                                        <p:strVal val="visible"/>
                                      </p:to>
                                    </p:set>
                                    <p:animEffect transition="in" filter="fade">
                                      <p:cBhvr>
                                        <p:cTn id="48"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TotalTime>
  <Words>2453</Words>
  <Application>Microsoft Office PowerPoint</Application>
  <PresentationFormat>On-screen Show (16:9)</PresentationFormat>
  <Paragraphs>292</Paragraphs>
  <Slides>41</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Ubuntu</vt:lpstr>
      <vt:lpstr>Simple Light</vt:lpstr>
      <vt:lpstr>Welcome</vt:lpstr>
      <vt:lpstr>Why simulated ecosystems?</vt:lpstr>
      <vt:lpstr>Predator-prey ecosystems</vt:lpstr>
      <vt:lpstr>The Lotka Volterra three-species predator-prey equations</vt:lpstr>
      <vt:lpstr>The Lotka Volterra three-species predator-prey equations</vt:lpstr>
      <vt:lpstr>The Lotka Volterra three-species predator-prey equations</vt:lpstr>
      <vt:lpstr>Goals of the thesis</vt:lpstr>
      <vt:lpstr>Unity</vt:lpstr>
      <vt:lpstr>Reinforcement Learning</vt:lpstr>
      <vt:lpstr>The environment</vt:lpstr>
      <vt:lpstr>Agents</vt:lpstr>
      <vt:lpstr>Agents</vt:lpstr>
      <vt:lpstr>Agents</vt:lpstr>
      <vt:lpstr>Agents</vt:lpstr>
      <vt:lpstr>Agents</vt:lpstr>
      <vt:lpstr>Agents</vt:lpstr>
      <vt:lpstr>Agents</vt:lpstr>
      <vt:lpstr>Agents</vt:lpstr>
      <vt:lpstr>Reproduction</vt:lpstr>
      <vt:lpstr>Multi-Agent Reinforcement Learning</vt:lpstr>
      <vt:lpstr>Reinforcement Learning</vt:lpstr>
      <vt:lpstr>The Happiness Network</vt:lpstr>
      <vt:lpstr>The Happiness Function</vt:lpstr>
      <vt:lpstr>The Happiness Network</vt:lpstr>
      <vt:lpstr>Simulations</vt:lpstr>
      <vt:lpstr>Video</vt:lpstr>
      <vt:lpstr>Population dynamics</vt:lpstr>
      <vt:lpstr>Parameter response estimation</vt:lpstr>
      <vt:lpstr>Parameter response estimation</vt:lpstr>
      <vt:lpstr>Parameter response estimation</vt:lpstr>
      <vt:lpstr>Parameter response estimation</vt:lpstr>
      <vt:lpstr>Parameter response estimation</vt:lpstr>
      <vt:lpstr>Parameter response estimation</vt:lpstr>
      <vt:lpstr>Parameter response estimation</vt:lpstr>
      <vt:lpstr>Parameter response estimation</vt:lpstr>
      <vt:lpstr>Survival properties</vt:lpstr>
      <vt:lpstr>The Happiness Network</vt:lpstr>
      <vt:lpstr>Summary</vt:lpstr>
      <vt:lpstr>Limitations</vt:lpstr>
      <vt:lpstr>Future work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Tobias Karlsson</dc:creator>
  <cp:lastModifiedBy>Tobias Karlsson</cp:lastModifiedBy>
  <cp:revision>25</cp:revision>
  <dcterms:modified xsi:type="dcterms:W3CDTF">2021-06-11T06:40:08Z</dcterms:modified>
</cp:coreProperties>
</file>